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317" r:id="rId2"/>
    <p:sldId id="271" r:id="rId3"/>
    <p:sldId id="256" r:id="rId4"/>
    <p:sldId id="257" r:id="rId5"/>
    <p:sldId id="258" r:id="rId6"/>
    <p:sldId id="259" r:id="rId7"/>
    <p:sldId id="273" r:id="rId8"/>
    <p:sldId id="286" r:id="rId9"/>
    <p:sldId id="287" r:id="rId10"/>
    <p:sldId id="288" r:id="rId11"/>
    <p:sldId id="289" r:id="rId12"/>
    <p:sldId id="293" r:id="rId13"/>
    <p:sldId id="295" r:id="rId14"/>
    <p:sldId id="296" r:id="rId15"/>
    <p:sldId id="299" r:id="rId16"/>
    <p:sldId id="305" r:id="rId17"/>
    <p:sldId id="306" r:id="rId18"/>
    <p:sldId id="261" r:id="rId19"/>
    <p:sldId id="307" r:id="rId20"/>
    <p:sldId id="309" r:id="rId21"/>
    <p:sldId id="310" r:id="rId22"/>
    <p:sldId id="311" r:id="rId23"/>
    <p:sldId id="312" r:id="rId24"/>
    <p:sldId id="308" r:id="rId25"/>
    <p:sldId id="314" r:id="rId26"/>
    <p:sldId id="313" r:id="rId27"/>
    <p:sldId id="263" r:id="rId28"/>
    <p:sldId id="315" r:id="rId29"/>
    <p:sldId id="316" r:id="rId30"/>
    <p:sldId id="265" r:id="rId31"/>
    <p:sldId id="268" r:id="rId32"/>
    <p:sldId id="269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103"/>
    <p:restoredTop sz="90928"/>
  </p:normalViewPr>
  <p:slideViewPr>
    <p:cSldViewPr>
      <p:cViewPr>
        <p:scale>
          <a:sx n="70" d="100"/>
          <a:sy n="70" d="100"/>
        </p:scale>
        <p:origin x="544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1.xml"/><Relationship Id="rId4" Type="http://schemas.openxmlformats.org/officeDocument/2006/relationships/slide" Target="slides/slide22.xml"/><Relationship Id="rId5" Type="http://schemas.openxmlformats.org/officeDocument/2006/relationships/slide" Target="slides/slide23.xml"/><Relationship Id="rId6" Type="http://schemas.openxmlformats.org/officeDocument/2006/relationships/slide" Target="slides/slide24.xml"/><Relationship Id="rId7" Type="http://schemas.openxmlformats.org/officeDocument/2006/relationships/slide" Target="slides/slide26.xml"/><Relationship Id="rId8" Type="http://schemas.openxmlformats.org/officeDocument/2006/relationships/slide" Target="slides/slide27.xml"/><Relationship Id="rId9" Type="http://schemas.openxmlformats.org/officeDocument/2006/relationships/slide" Target="slides/slide30.xml"/><Relationship Id="rId10" Type="http://schemas.openxmlformats.org/officeDocument/2006/relationships/slide" Target="slides/slide31.xml"/><Relationship Id="rId11" Type="http://schemas.openxmlformats.org/officeDocument/2006/relationships/slide" Target="slides/slide32.xml"/><Relationship Id="rId1" Type="http://schemas.openxmlformats.org/officeDocument/2006/relationships/slide" Target="slides/slide19.xml"/><Relationship Id="rId2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2B475-03AE-8B4D-82E4-D04B35B03D6A}" type="datetimeFigureOut">
              <a:rPr lang="en-US" smtClean="0"/>
              <a:t>8/21/17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4C12D-10CD-7B48-9DA9-CAB07D0EE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19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A891D0F-B5BA-674C-BFA5-7078CDC4FEC5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25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16D64DB-180E-DC48-BACF-F9D9D2E9E023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67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16D64DB-180E-DC48-BACF-F9D9D2E9E023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58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D9D1007-6E44-8A47-8CA8-040BF3D92F8F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36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57F5193-E2CC-4640-A2CF-FFA8D879007E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8936ACD-D98E-2342-BF1E-D17B4696DFF3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15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D0DCBE8-A55A-824C-A2AA-7AE312E0E5ED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57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6FFAEF-859C-B54B-A1FA-9DCB3E05E141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6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CA947B-F67B-D843-959B-060E91765F83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83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1175C0C-2E7E-0A45-95DB-9429DD09EE8B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8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996EA6-219C-5E41-8CFE-90EF65BD85F4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84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B1BCF4-427C-2C4F-BBB0-8AFEA02D07AD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16627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AAD63-2CF9-8648-A7B8-764DDE1437D1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62724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036EFE-4E0C-A84F-BCFF-7335F161026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71364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0B325491-5F05-1646-B900-087DCD3C6F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9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FFD6B4-293A-1642-BDED-E588818557BD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8777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92D7A7-3D09-B941-9658-ED259B864D3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26630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E224C1-84D5-E44F-A21D-22EFB3B8485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39602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98094D-8682-B94D-8B98-DD113638A10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78028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2C5343-E311-0144-BD8F-E57146BB2A6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45663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F8305-0865-574D-A823-1A56CC21A045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9541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1809B-F9A8-5F48-ADDE-3916863B969D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80552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8F11AF-703C-5F44-BFC6-47031A06DFD8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23944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59C58"/>
            </a:gs>
            <a:gs pos="74000">
              <a:srgbClr val="EEC189"/>
            </a:gs>
            <a:gs pos="83000">
              <a:srgbClr val="EEC189"/>
            </a:gs>
            <a:gs pos="100000">
              <a:srgbClr val="FBE3B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x-non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x-non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58B4E2D-CC2D-1B4C-BED9-25ABF4D6BD0C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6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Relationship Id="rId3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Relationship Id="rId3" Type="http://schemas.openxmlformats.org/officeDocument/2006/relationships/image" Target="../media/image33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Relationship Id="rId3" Type="http://schemas.openxmlformats.org/officeDocument/2006/relationships/image" Target="../media/image36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tiff"/><Relationship Id="rId5" Type="http://schemas.openxmlformats.org/officeDocument/2006/relationships/image" Target="../media/image40.tiff"/><Relationship Id="rId6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9396" y="1136515"/>
            <a:ext cx="8509000" cy="51943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4400" smtClean="0">
                <a:latin typeface="Tahoma" charset="0"/>
              </a:rPr>
              <a:t>www.TheRestorationMovement.com</a:t>
            </a:r>
            <a:endParaRPr lang="en-US" sz="4400" dirty="0">
              <a:latin typeface="Tahom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758" y="431665"/>
            <a:ext cx="2438400" cy="3302000"/>
          </a:xfrm>
          <a:prstGeom prst="rect">
            <a:avLst/>
          </a:prstGeom>
          <a:effectLst>
            <a:softEdge rad="45720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366" y="457200"/>
            <a:ext cx="2532888" cy="3026664"/>
          </a:xfrm>
          <a:prstGeom prst="rect">
            <a:avLst/>
          </a:prstGeom>
          <a:effectLst>
            <a:softEdge rad="4191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3880" t="13334" r="2778" b="17777"/>
          <a:stretch/>
        </p:blipFill>
        <p:spPr>
          <a:xfrm>
            <a:off x="-139160" y="3699284"/>
            <a:ext cx="2877766" cy="3213299"/>
          </a:xfrm>
          <a:prstGeom prst="rect">
            <a:avLst/>
          </a:prstGeom>
          <a:effectLst>
            <a:softEdge rad="4572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3192" y="3556011"/>
            <a:ext cx="2514600" cy="3336036"/>
          </a:xfrm>
          <a:prstGeom prst="rect">
            <a:avLst/>
          </a:prstGeom>
          <a:effectLst>
            <a:softEdge rad="673100"/>
          </a:effectLst>
        </p:spPr>
      </p:pic>
    </p:spTree>
    <p:extLst>
      <p:ext uri="{BB962C8B-B14F-4D97-AF65-F5344CB8AC3E}">
        <p14:creationId xmlns:p14="http://schemas.microsoft.com/office/powerpoint/2010/main" val="158290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7"/>
            <a:ext cx="6449856" cy="1252137"/>
          </a:xfrm>
          <a:noFill/>
        </p:spPr>
        <p:txBody>
          <a:bodyPr lIns="90488" tIns="44450" rIns="90488" bIns="44450">
            <a:normAutofit fontScale="90000"/>
          </a:bodyPr>
          <a:lstStyle/>
          <a:p>
            <a:pPr eaLnBrk="1" hangingPunct="1"/>
            <a:r>
              <a:rPr lang="en-US" sz="4000" dirty="0">
                <a:latin typeface="Arial" charset="0"/>
              </a:rPr>
              <a:t>American Christian </a:t>
            </a:r>
            <a:r>
              <a:rPr lang="en-US" sz="4000" dirty="0" smtClean="0">
                <a:latin typeface="Arial" charset="0"/>
              </a:rPr>
              <a:t/>
            </a:r>
            <a:br>
              <a:rPr lang="en-US" sz="4000" dirty="0" smtClean="0">
                <a:latin typeface="Arial" charset="0"/>
              </a:rPr>
            </a:br>
            <a:r>
              <a:rPr lang="en-US" sz="4000" dirty="0" smtClean="0">
                <a:latin typeface="Arial" charset="0"/>
              </a:rPr>
              <a:t>Missionary </a:t>
            </a:r>
            <a:r>
              <a:rPr lang="en-US" sz="4000" dirty="0">
                <a:latin typeface="Arial" charset="0"/>
              </a:rPr>
              <a:t>Society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42592"/>
            <a:ext cx="7772400" cy="4876800"/>
          </a:xfrm>
          <a:noFill/>
        </p:spPr>
        <p:txBody>
          <a:bodyPr lIns="90488" tIns="44450" rIns="90488" bIns="44450">
            <a:normAutofit lnSpcReduction="10000"/>
          </a:bodyPr>
          <a:lstStyle/>
          <a:p>
            <a:pPr eaLnBrk="1" hangingPunct="1"/>
            <a:r>
              <a:rPr lang="en-US" dirty="0">
                <a:latin typeface="Arial" charset="0"/>
              </a:rPr>
              <a:t>1849 </a:t>
            </a:r>
            <a:r>
              <a:rPr lang="en-US" dirty="0" smtClean="0">
                <a:latin typeface="Arial" charset="0"/>
              </a:rPr>
              <a:t>Campbell </a:t>
            </a:r>
            <a:r>
              <a:rPr lang="en-US" dirty="0">
                <a:latin typeface="Arial" charset="0"/>
              </a:rPr>
              <a:t>renewed efforts to persuade brotherhood of need for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a more efficient organization.</a:t>
            </a:r>
            <a:r>
              <a:rPr lang="ja-JP" altLang="en-US" dirty="0">
                <a:latin typeface="Arial" charset="0"/>
              </a:rPr>
              <a:t>”</a:t>
            </a:r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Obviously serious problems in proposal.</a:t>
            </a:r>
          </a:p>
          <a:p>
            <a:pPr lvl="1" eaLnBrk="1" hangingPunct="1">
              <a:buSzPct val="75000"/>
            </a:pPr>
            <a:r>
              <a:rPr lang="en-US" sz="3200" dirty="0">
                <a:latin typeface="Arial" charset="0"/>
                <a:ea typeface="ＭＳ Ｐゴシック" charset="0"/>
              </a:rPr>
              <a:t>How could independent churches hold a convention?</a:t>
            </a:r>
          </a:p>
          <a:p>
            <a:pPr lvl="1" eaLnBrk="1" hangingPunct="1">
              <a:buSzPct val="75000"/>
            </a:pPr>
            <a:r>
              <a:rPr lang="en-US" sz="3200" dirty="0">
                <a:latin typeface="Arial" charset="0"/>
                <a:ea typeface="ＭＳ Ｐゴシック" charset="0"/>
              </a:rPr>
              <a:t>Who could call it?</a:t>
            </a:r>
          </a:p>
          <a:p>
            <a:pPr lvl="1" eaLnBrk="1" hangingPunct="1">
              <a:buSzPct val="75000"/>
            </a:pPr>
            <a:r>
              <a:rPr lang="en-US" sz="3200" dirty="0">
                <a:latin typeface="Arial" charset="0"/>
                <a:ea typeface="ＭＳ Ｐゴシック" charset="0"/>
              </a:rPr>
              <a:t>Where would it be held?</a:t>
            </a:r>
          </a:p>
          <a:p>
            <a:pPr lvl="1" eaLnBrk="1" hangingPunct="1">
              <a:buSzPct val="75000"/>
            </a:pPr>
            <a:r>
              <a:rPr lang="en-US" sz="3200" dirty="0">
                <a:latin typeface="Arial" charset="0"/>
                <a:ea typeface="ＭＳ Ｐゴシック" charset="0"/>
              </a:rPr>
              <a:t>Would the brotherhood accept it?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492158" y="32065"/>
            <a:ext cx="1665585" cy="2465656"/>
            <a:chOff x="7492158" y="32065"/>
            <a:chExt cx="1665585" cy="2465656"/>
          </a:xfrm>
        </p:grpSpPr>
        <p:pic>
          <p:nvPicPr>
            <p:cNvPr id="5" name="Picture 4" descr="imgre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2158" y="32065"/>
              <a:ext cx="1665585" cy="225494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734761" y="2128389"/>
              <a:ext cx="11912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1788-1866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8387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029200"/>
          </a:xfrm>
          <a:noFill/>
        </p:spPr>
        <p:txBody>
          <a:bodyPr lIns="90488" tIns="44450" rIns="90488" bIns="44450"/>
          <a:lstStyle/>
          <a:p>
            <a:pPr eaLnBrk="1" hangingPunct="1"/>
            <a:r>
              <a:rPr lang="en-US" sz="6000" dirty="0" smtClean="0">
                <a:latin typeface="Arial" charset="0"/>
              </a:rPr>
              <a:t>American Christian Missionary Society</a:t>
            </a:r>
            <a:endParaRPr lang="en-US" sz="6000" dirty="0">
              <a:latin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0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5812"/>
          </a:xfrm>
          <a:noFill/>
        </p:spPr>
        <p:txBody>
          <a:bodyPr lIns="90488" tIns="44450" rIns="90488" bIns="44450"/>
          <a:lstStyle/>
          <a:p>
            <a:pPr eaLnBrk="1" hangingPunct="1"/>
            <a:r>
              <a:rPr lang="en-US" dirty="0">
                <a:latin typeface="Arial" charset="0"/>
              </a:rPr>
              <a:t>ACMS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315200" y="124851"/>
            <a:ext cx="1400100" cy="2389749"/>
            <a:chOff x="7191340" y="-50381"/>
            <a:chExt cx="1643486" cy="2805171"/>
          </a:xfrm>
        </p:grpSpPr>
        <p:pic>
          <p:nvPicPr>
            <p:cNvPr id="5" name="Picture 4" descr="pendleton0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4523" y="-50381"/>
              <a:ext cx="1551947" cy="227216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191340" y="2108459"/>
              <a:ext cx="16434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W.K. Pendleton</a:t>
              </a:r>
              <a:br>
                <a:rPr lang="en-US" dirty="0" smtClean="0"/>
              </a:br>
              <a:r>
                <a:rPr lang="en-US" dirty="0" smtClean="0"/>
                <a:t>1817-1899</a:t>
              </a:r>
              <a:endParaRPr lang="en-US" dirty="0"/>
            </a:p>
          </p:txBody>
        </p:sp>
      </p:grpSp>
      <p:pic>
        <p:nvPicPr>
          <p:cNvPr id="7" name="Picture 6" descr="Screen Shot 2015-06-24 at 10.07.44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200"/>
            <a:ext cx="9144000" cy="407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7772400" cy="457200"/>
          </a:xfrm>
          <a:noFill/>
        </p:spPr>
        <p:txBody>
          <a:bodyPr lIns="90488" tIns="44450" rIns="90488" bIns="44450">
            <a:normAutofit fontScale="90000"/>
          </a:bodyPr>
          <a:lstStyle/>
          <a:p>
            <a:pPr eaLnBrk="1" hangingPunct="1"/>
            <a:r>
              <a:rPr lang="en-US" dirty="0" smtClean="0">
                <a:latin typeface="Arial" charset="0"/>
              </a:rPr>
              <a:t>The First Work Of The ACMS</a:t>
            </a:r>
            <a:endParaRPr lang="en-US" dirty="0">
              <a:latin typeface="Arial" charset="0"/>
            </a:endParaRP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22497"/>
            <a:ext cx="5257800" cy="5181600"/>
          </a:xfrm>
          <a:noFill/>
        </p:spPr>
        <p:txBody>
          <a:bodyPr lIns="90488" tIns="44450" rIns="90488" bIns="44450">
            <a:normAutofit/>
          </a:bodyPr>
          <a:lstStyle/>
          <a:p>
            <a:pPr eaLnBrk="1" hangingPunct="1"/>
            <a:r>
              <a:rPr lang="en-US" dirty="0">
                <a:latin typeface="Arial" charset="0"/>
              </a:rPr>
              <a:t>1st work of society--sent Dr. James T. Barclay, Scottsville, VA, to Jerusalem.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Barclays </a:t>
            </a:r>
            <a:r>
              <a:rPr lang="en-US" dirty="0">
                <a:latin typeface="Arial" charset="0"/>
              </a:rPr>
              <a:t>arrived in 1850.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Alexander </a:t>
            </a:r>
            <a:r>
              <a:rPr lang="en-US" dirty="0">
                <a:latin typeface="Arial" charset="0"/>
              </a:rPr>
              <a:t>Cross, freed slave, to Liberia, and J. O. </a:t>
            </a:r>
            <a:r>
              <a:rPr lang="en-US" dirty="0" err="1">
                <a:latin typeface="Arial" charset="0"/>
              </a:rPr>
              <a:t>Beardslee</a:t>
            </a:r>
            <a:r>
              <a:rPr lang="en-US" dirty="0">
                <a:latin typeface="Arial" charset="0"/>
              </a:rPr>
              <a:t> to Jamaica.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691" y="14925"/>
            <a:ext cx="1642442" cy="19539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9588" y="1868269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J.T. Barclay</a:t>
            </a:r>
            <a:br>
              <a:rPr lang="en-US" dirty="0" smtClean="0"/>
            </a:br>
            <a:r>
              <a:rPr lang="en-US" dirty="0" smtClean="0"/>
              <a:t>1807-1874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770" y="2716885"/>
            <a:ext cx="2800230" cy="383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1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229644"/>
          </a:xfrm>
          <a:noFill/>
        </p:spPr>
        <p:txBody>
          <a:bodyPr lIns="90488" tIns="44450" rIns="90488" bIns="44450">
            <a:normAutofit fontScale="90000"/>
          </a:bodyPr>
          <a:lstStyle/>
          <a:p>
            <a:pPr eaLnBrk="1" hangingPunct="1"/>
            <a:r>
              <a:rPr lang="en-US" sz="4000" dirty="0" smtClean="0">
                <a:latin typeface="Arial" charset="0"/>
              </a:rPr>
              <a:t>Reaction To ACMS</a:t>
            </a:r>
            <a:br>
              <a:rPr lang="en-US" sz="4000" dirty="0" smtClean="0">
                <a:latin typeface="Arial" charset="0"/>
              </a:rPr>
            </a:br>
            <a:r>
              <a:rPr lang="en-US" sz="4000" dirty="0" smtClean="0">
                <a:latin typeface="Arial" charset="0"/>
              </a:rPr>
              <a:t>Came Quickly</a:t>
            </a:r>
            <a:endParaRPr lang="en-US" sz="4000" dirty="0">
              <a:latin typeface="Arial" charset="0"/>
            </a:endParaRP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4760" y="1504282"/>
            <a:ext cx="7772400" cy="4953000"/>
          </a:xfrm>
          <a:noFill/>
        </p:spPr>
        <p:txBody>
          <a:bodyPr lIns="90488" tIns="44450" rIns="90488" bIns="44450">
            <a:normAutofit fontScale="92500" lnSpcReduction="20000"/>
          </a:bodyPr>
          <a:lstStyle/>
          <a:p>
            <a:pPr eaLnBrk="1" hangingPunct="1"/>
            <a:r>
              <a:rPr lang="en-US" dirty="0" smtClean="0">
                <a:latin typeface="Arial" charset="0"/>
              </a:rPr>
              <a:t>Followed by a decade </a:t>
            </a:r>
            <a:r>
              <a:rPr lang="en-US" dirty="0">
                <a:latin typeface="Arial" charset="0"/>
              </a:rPr>
              <a:t>of opposition.</a:t>
            </a:r>
          </a:p>
          <a:p>
            <a:pPr lvl="1" eaLnBrk="1" hangingPunct="1">
              <a:buSzPct val="75000"/>
            </a:pPr>
            <a:r>
              <a:rPr lang="en-US" sz="3200" dirty="0">
                <a:latin typeface="Arial" charset="0"/>
                <a:ea typeface="ＭＳ Ｐゴシック" charset="0"/>
              </a:rPr>
              <a:t>ACMS never had support of all brotherhood.</a:t>
            </a:r>
          </a:p>
          <a:p>
            <a:pPr lvl="1" eaLnBrk="1" hangingPunct="1">
              <a:buSzPct val="75000"/>
            </a:pPr>
            <a:r>
              <a:rPr lang="en-US" sz="3200" dirty="0">
                <a:latin typeface="Arial" charset="0"/>
                <a:ea typeface="ＭＳ Ｐゴシック" charset="0"/>
              </a:rPr>
              <a:t>Jacob </a:t>
            </a:r>
            <a:r>
              <a:rPr lang="en-US" sz="3200" dirty="0" err="1">
                <a:latin typeface="Arial" charset="0"/>
                <a:ea typeface="ＭＳ Ｐゴシック" charset="0"/>
              </a:rPr>
              <a:t>Creath</a:t>
            </a:r>
            <a:r>
              <a:rPr lang="en-US" sz="3200" dirty="0">
                <a:latin typeface="Arial" charset="0"/>
                <a:ea typeface="ＭＳ Ｐゴシック" charset="0"/>
              </a:rPr>
              <a:t>, Jr. the most </a:t>
            </a:r>
            <a:r>
              <a:rPr lang="en-US" sz="3200" dirty="0" smtClean="0">
                <a:latin typeface="Arial" charset="0"/>
                <a:ea typeface="ＭＳ Ｐゴシック" charset="0"/>
              </a:rPr>
              <a:t/>
            </a:r>
            <a:br>
              <a:rPr lang="en-US" sz="3200" dirty="0" smtClean="0">
                <a:latin typeface="Arial" charset="0"/>
                <a:ea typeface="ＭＳ Ｐゴシック" charset="0"/>
              </a:rPr>
            </a:br>
            <a:r>
              <a:rPr lang="en-US" sz="3200" dirty="0" smtClean="0">
                <a:latin typeface="Arial" charset="0"/>
                <a:ea typeface="ＭＳ Ｐゴシック" charset="0"/>
              </a:rPr>
              <a:t>outspoken </a:t>
            </a:r>
            <a:r>
              <a:rPr lang="en-US" sz="3200" dirty="0">
                <a:latin typeface="Arial" charset="0"/>
                <a:ea typeface="ＭＳ Ｐゴシック" charset="0"/>
              </a:rPr>
              <a:t>early critic.</a:t>
            </a:r>
          </a:p>
          <a:p>
            <a:pPr lvl="1">
              <a:buSzPct val="75000"/>
            </a:pPr>
            <a:r>
              <a:rPr lang="en-US" sz="3200" dirty="0" smtClean="0">
                <a:latin typeface="Arial" charset="0"/>
                <a:ea typeface="ＭＳ Ｐゴシック" charset="0"/>
              </a:rPr>
              <a:t>Campbell </a:t>
            </a:r>
            <a:r>
              <a:rPr lang="en-US" sz="3200" dirty="0">
                <a:latin typeface="Arial" charset="0"/>
                <a:ea typeface="ＭＳ Ｐゴシック" charset="0"/>
              </a:rPr>
              <a:t>in 1823 in CB </a:t>
            </a:r>
            <a:r>
              <a:rPr lang="en-US" sz="3200" dirty="0" smtClean="0">
                <a:latin typeface="Arial" charset="0"/>
                <a:ea typeface="ＭＳ Ｐゴシック" charset="0"/>
              </a:rPr>
              <a:t>had said </a:t>
            </a:r>
            <a:r>
              <a:rPr lang="en-US" sz="3200" dirty="0">
                <a:latin typeface="Arial" charset="0"/>
                <a:ea typeface="ＭＳ Ｐゴシック" charset="0"/>
              </a:rPr>
              <a:t>NT churches </a:t>
            </a:r>
            <a:r>
              <a:rPr lang="ja-JP" altLang="en-US" sz="3200" dirty="0">
                <a:latin typeface="Arial" charset="0"/>
                <a:ea typeface="ＭＳ Ｐゴシック" charset="0"/>
              </a:rPr>
              <a:t>“</a:t>
            </a:r>
            <a:r>
              <a:rPr lang="en-US" sz="3200" dirty="0">
                <a:latin typeface="Arial" charset="0"/>
                <a:ea typeface="ＭＳ Ｐゴシック" charset="0"/>
              </a:rPr>
              <a:t>were not fractured into missionary societies.</a:t>
            </a:r>
            <a:r>
              <a:rPr lang="ja-JP" altLang="en-US" sz="3200" dirty="0" smtClean="0">
                <a:latin typeface="Arial" charset="0"/>
                <a:ea typeface="ＭＳ Ｐゴシック" charset="0"/>
              </a:rPr>
              <a:t>”</a:t>
            </a:r>
            <a:r>
              <a:rPr lang="en-US" altLang="ja-JP" sz="2200" i="1" dirty="0">
                <a:latin typeface="Arial" charset="0"/>
              </a:rPr>
              <a:t> -</a:t>
            </a:r>
            <a:r>
              <a:rPr lang="en-US" altLang="ja-JP" sz="2200" dirty="0">
                <a:latin typeface="Arial" charset="0"/>
              </a:rPr>
              <a:t>The Christian Baptist, “The Christian Religion,” 1823, page 14</a:t>
            </a:r>
            <a:r>
              <a:rPr lang="en-US" altLang="ja-JP" sz="2200" dirty="0" smtClean="0">
                <a:latin typeface="Arial" charset="0"/>
              </a:rPr>
              <a:t>.</a:t>
            </a:r>
            <a:endParaRPr lang="en-US" sz="3200" dirty="0">
              <a:latin typeface="Arial" charset="0"/>
              <a:ea typeface="ＭＳ Ｐゴシック" charset="0"/>
            </a:endParaRPr>
          </a:p>
          <a:p>
            <a:pPr lvl="1">
              <a:buSzPct val="75000"/>
            </a:pPr>
            <a:r>
              <a:rPr lang="en-US" altLang="ja-JP" sz="3200" dirty="0" smtClean="0">
                <a:latin typeface="Arial" charset="0"/>
                <a:ea typeface="ＭＳ Ｐゴシック" charset="0"/>
              </a:rPr>
              <a:t>Campbell said, </a:t>
            </a:r>
            <a:r>
              <a:rPr lang="ja-JP" altLang="en-US" sz="3200" dirty="0" smtClean="0">
                <a:latin typeface="Arial" charset="0"/>
                <a:ea typeface="ＭＳ Ｐゴシック" charset="0"/>
              </a:rPr>
              <a:t>“</a:t>
            </a:r>
            <a:r>
              <a:rPr lang="en-US" altLang="ja-JP" sz="3200" dirty="0" smtClean="0">
                <a:latin typeface="Arial" charset="0"/>
                <a:ea typeface="ＭＳ Ｐゴシック" charset="0"/>
              </a:rPr>
              <a:t>They (NT Church) </a:t>
            </a:r>
            <a:r>
              <a:rPr lang="en-US" sz="3200" dirty="0" smtClean="0">
                <a:latin typeface="Arial" charset="0"/>
                <a:ea typeface="ＭＳ Ｐゴシック" charset="0"/>
              </a:rPr>
              <a:t>knew </a:t>
            </a:r>
            <a:r>
              <a:rPr lang="en-US" sz="3200" dirty="0">
                <a:latin typeface="Arial" charset="0"/>
                <a:ea typeface="ＭＳ Ｐゴシック" charset="0"/>
              </a:rPr>
              <a:t>nothing of the </a:t>
            </a:r>
            <a:r>
              <a:rPr lang="en-US" sz="3200" i="1" dirty="0">
                <a:latin typeface="Arial" charset="0"/>
                <a:ea typeface="ＭＳ Ｐゴシック" charset="0"/>
              </a:rPr>
              <a:t>hobbies</a:t>
            </a:r>
            <a:r>
              <a:rPr lang="en-US" sz="3200" dirty="0">
                <a:latin typeface="Arial" charset="0"/>
                <a:ea typeface="ＭＳ Ｐゴシック" charset="0"/>
              </a:rPr>
              <a:t> of modern times.</a:t>
            </a:r>
            <a:r>
              <a:rPr lang="ja-JP" altLang="en-US" sz="3200" dirty="0" smtClean="0">
                <a:latin typeface="Arial" charset="0"/>
                <a:ea typeface="ＭＳ Ｐゴシック" charset="0"/>
              </a:rPr>
              <a:t>”</a:t>
            </a:r>
            <a:r>
              <a:rPr lang="en-US" altLang="ja-JP" sz="1900" dirty="0" smtClean="0">
                <a:latin typeface="Arial" charset="0"/>
                <a:ea typeface="ＭＳ Ｐゴシック" charset="0"/>
              </a:rPr>
              <a:t>ibid.</a:t>
            </a:r>
            <a:endParaRPr lang="en-US" sz="3200" dirty="0">
              <a:latin typeface="Arial" charset="0"/>
              <a:ea typeface="ＭＳ Ｐゴシック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687564" y="1"/>
            <a:ext cx="2527787" cy="3567229"/>
            <a:chOff x="6659361" y="1"/>
            <a:chExt cx="2655888" cy="3748006"/>
          </a:xfrm>
        </p:grpSpPr>
        <p:pic>
          <p:nvPicPr>
            <p:cNvPr id="4" name="Picture 4" descr="Jacob Creath, J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99" y="1"/>
              <a:ext cx="2179861" cy="3000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6659361" y="2925682"/>
              <a:ext cx="2655888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dirty="0"/>
                <a:t>Jacob </a:t>
              </a:r>
              <a:r>
                <a:rPr lang="en-US" dirty="0" err="1"/>
                <a:t>Creath</a:t>
              </a:r>
              <a:r>
                <a:rPr lang="en-US" dirty="0"/>
                <a:t>, Jr.</a:t>
              </a:r>
            </a:p>
            <a:p>
              <a:pPr algn="ctr" eaLnBrk="1" hangingPunct="1"/>
              <a:r>
                <a:rPr lang="en-US" dirty="0"/>
                <a:t>(1799-1886)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99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674581"/>
          </a:xfrm>
          <a:noFill/>
        </p:spPr>
        <p:txBody>
          <a:bodyPr lIns="90488" tIns="44450" rIns="90488" bIns="44450"/>
          <a:lstStyle/>
          <a:p>
            <a:pPr eaLnBrk="1" hangingPunct="1"/>
            <a:r>
              <a:rPr lang="en-US" dirty="0" smtClean="0">
                <a:latin typeface="Arial" charset="0"/>
              </a:rPr>
              <a:t>Tolbert Fanning’s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Reaction</a:t>
            </a:r>
            <a:endParaRPr lang="en-US" dirty="0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20754" y="5047513"/>
            <a:ext cx="1612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Tolbert Fanning</a:t>
            </a:r>
            <a:br>
              <a:rPr lang="en-US" dirty="0" smtClean="0"/>
            </a:br>
            <a:r>
              <a:rPr lang="en-US" dirty="0" smtClean="0"/>
              <a:t>1810-1874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2209800"/>
            <a:ext cx="2081557" cy="287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8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47352" y="0"/>
            <a:ext cx="8458200" cy="1143000"/>
          </a:xfrm>
          <a:noFill/>
        </p:spPr>
        <p:txBody>
          <a:bodyPr lIns="90488" tIns="44450" rIns="90488" bIns="44450"/>
          <a:lstStyle/>
          <a:p>
            <a:pPr eaLnBrk="1" hangingPunct="1"/>
            <a:r>
              <a:rPr lang="en-US" dirty="0" smtClean="0">
                <a:latin typeface="Arial" charset="0"/>
              </a:rPr>
              <a:t>ACMS </a:t>
            </a:r>
            <a:r>
              <a:rPr lang="mr-IN" dirty="0" smtClean="0">
                <a:latin typeface="Arial" charset="0"/>
              </a:rPr>
              <a:t>–</a:t>
            </a:r>
            <a:r>
              <a:rPr lang="en-US" dirty="0" smtClean="0">
                <a:latin typeface="Arial" charset="0"/>
              </a:rPr>
              <a:t> Continual Development</a:t>
            </a:r>
            <a:endParaRPr lang="en-US" dirty="0">
              <a:latin typeface="Arial" charset="0"/>
            </a:endParaRP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941" y="1143000"/>
            <a:ext cx="8662259" cy="5638800"/>
          </a:xfrm>
          <a:noFill/>
        </p:spPr>
        <p:txBody>
          <a:bodyPr lIns="90488" tIns="44450" rIns="90488" bIns="44450">
            <a:normAutofit fontScale="92500" lnSpcReduction="10000"/>
          </a:bodyPr>
          <a:lstStyle/>
          <a:p>
            <a:pPr eaLnBrk="1" hangingPunct="1"/>
            <a:r>
              <a:rPr lang="en-US" dirty="0" smtClean="0">
                <a:latin typeface="Arial" charset="0"/>
              </a:rPr>
              <a:t>1869 </a:t>
            </a:r>
            <a:r>
              <a:rPr lang="mr-IN" dirty="0" smtClean="0">
                <a:latin typeface="Arial" charset="0"/>
              </a:rPr>
              <a:t>–</a:t>
            </a:r>
            <a:r>
              <a:rPr lang="en-US" dirty="0" smtClean="0">
                <a:latin typeface="Arial" charset="0"/>
              </a:rPr>
              <a:t> Attempts to reorganize in Louisville, Ky</a:t>
            </a:r>
            <a:r>
              <a:rPr lang="en-US" dirty="0" smtClean="0">
                <a:latin typeface="Arial" charset="0"/>
                <a:ea typeface="ＭＳ Ｐゴシック" charset="0"/>
              </a:rPr>
              <a:t>. “Louisville Plan” 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Delegates elected from local churches to serve at district meetings 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Delegates elected at district meetings to serve at state society.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Money followed a similar structure from local to state to national support. </a:t>
            </a:r>
          </a:p>
          <a:p>
            <a:pPr lvl="2"/>
            <a:r>
              <a:rPr lang="en-US" dirty="0" smtClean="0">
                <a:latin typeface="Arial" charset="0"/>
                <a:ea typeface="ＭＳ Ｐゴシック" charset="0"/>
              </a:rPr>
              <a:t>District kept half the money, sent rest to state</a:t>
            </a:r>
          </a:p>
          <a:p>
            <a:pPr lvl="2"/>
            <a:r>
              <a:rPr lang="en-US" dirty="0" smtClean="0">
                <a:latin typeface="Arial" charset="0"/>
                <a:ea typeface="ＭＳ Ｐゴシック" charset="0"/>
              </a:rPr>
              <a:t>State kept half the money, sent rest to national</a:t>
            </a:r>
          </a:p>
          <a:p>
            <a:pPr lvl="2"/>
            <a:r>
              <a:rPr lang="en-US" dirty="0" smtClean="0">
                <a:latin typeface="Arial" charset="0"/>
                <a:ea typeface="ＭＳ Ｐゴシック" charset="0"/>
              </a:rPr>
              <a:t>Result: Little money made it to national level. After salaries paid, no money left for missions.</a:t>
            </a:r>
          </a:p>
          <a:p>
            <a:r>
              <a:rPr lang="en-US" dirty="0" smtClean="0">
                <a:latin typeface="Arial" charset="0"/>
                <a:ea typeface="ＭＳ Ｐゴシック" charset="0"/>
              </a:rPr>
              <a:t>By 1872 Louisville Plan was seen as a failure.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61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1143000"/>
          </a:xfrm>
          <a:noFill/>
        </p:spPr>
        <p:txBody>
          <a:bodyPr lIns="90488" tIns="44450" rIns="90488" bIns="44450"/>
          <a:lstStyle/>
          <a:p>
            <a:pPr eaLnBrk="1" hangingPunct="1"/>
            <a:r>
              <a:rPr lang="en-US" dirty="0" smtClean="0">
                <a:latin typeface="Arial" charset="0"/>
              </a:rPr>
              <a:t>Further </a:t>
            </a:r>
            <a:r>
              <a:rPr lang="en-US" smtClean="0">
                <a:latin typeface="Arial" charset="0"/>
              </a:rPr>
              <a:t>Mission Organization</a:t>
            </a:r>
            <a:endParaRPr lang="en-US" dirty="0">
              <a:latin typeface="Arial" charset="0"/>
            </a:endParaRP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352" y="1752600"/>
            <a:ext cx="8491848" cy="5029200"/>
          </a:xfrm>
          <a:noFill/>
        </p:spPr>
        <p:txBody>
          <a:bodyPr lIns="90488" tIns="44450" rIns="90488" bIns="44450">
            <a:normAutofit/>
          </a:bodyPr>
          <a:lstStyle/>
          <a:p>
            <a:pPr eaLnBrk="1" hangingPunct="1"/>
            <a:r>
              <a:rPr lang="en-US" dirty="0" smtClean="0">
                <a:latin typeface="Arial" charset="0"/>
              </a:rPr>
              <a:t>1874 </a:t>
            </a:r>
            <a:r>
              <a:rPr lang="mr-IN" dirty="0" smtClean="0">
                <a:latin typeface="Arial" charset="0"/>
              </a:rPr>
              <a:t>–</a:t>
            </a:r>
            <a:r>
              <a:rPr lang="en-US" dirty="0" smtClean="0">
                <a:latin typeface="Arial" charset="0"/>
              </a:rPr>
              <a:t> Christian Women’s Board Of Missions</a:t>
            </a:r>
          </a:p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1875 </a:t>
            </a:r>
            <a:r>
              <a:rPr lang="mr-IN" dirty="0" smtClean="0">
                <a:latin typeface="Arial" charset="0"/>
                <a:ea typeface="ＭＳ Ｐゴシック" charset="0"/>
              </a:rPr>
              <a:t>–</a:t>
            </a:r>
            <a:r>
              <a:rPr lang="en-US" dirty="0" smtClean="0">
                <a:latin typeface="Arial" charset="0"/>
                <a:ea typeface="ＭＳ Ｐゴシック" charset="0"/>
              </a:rPr>
              <a:t> Foreign Christian Missionary Society</a:t>
            </a:r>
          </a:p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</a:rPr>
              <a:t>1919 </a:t>
            </a:r>
            <a:r>
              <a:rPr lang="mr-IN" dirty="0" smtClean="0">
                <a:latin typeface="Arial" charset="0"/>
                <a:ea typeface="ＭＳ Ｐゴシック" charset="0"/>
              </a:rPr>
              <a:t>–</a:t>
            </a:r>
            <a:r>
              <a:rPr lang="en-US" dirty="0" smtClean="0">
                <a:latin typeface="Arial" charset="0"/>
                <a:ea typeface="ＭＳ Ｐゴシック" charset="0"/>
              </a:rPr>
              <a:t> These along with the ACMS merged into one body: The United Christian Missionary Society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3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76200"/>
            <a:ext cx="8915400" cy="914400"/>
          </a:xfrm>
        </p:spPr>
        <p:txBody>
          <a:bodyPr/>
          <a:lstStyle/>
          <a:p>
            <a:r>
              <a:rPr lang="en-US" altLang="x-none" sz="4000">
                <a:latin typeface="Tahoma" charset="0"/>
              </a:rPr>
              <a:t>The Incident At Midway, Kentucky</a:t>
            </a:r>
          </a:p>
        </p:txBody>
      </p:sp>
      <p:pic>
        <p:nvPicPr>
          <p:cNvPr id="7172" name="Picture 4" descr="http://www.therestorationmovement.com/images/MidwayOriginal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3733800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therestorationmovement.com/images/Midway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0"/>
            <a:ext cx="4240213" cy="278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therestorationmovement.com/images/Midway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145573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88900" y="2092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7179" name="Picture 11" descr="http://www.therestorationmovement.com/images/pinkertn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066800"/>
            <a:ext cx="1931988" cy="258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530225" y="314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7182" name="Picture 14" descr="http://www.therestorationmovement.com/images/Pinkerton_01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962400"/>
            <a:ext cx="1439863" cy="215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381000" y="6003925"/>
            <a:ext cx="1828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000">
                <a:latin typeface="Tahoma" charset="0"/>
              </a:rPr>
              <a:t>Adam Hibler</a:t>
            </a:r>
            <a:br>
              <a:rPr lang="en-US" altLang="x-none" sz="2000">
                <a:latin typeface="Tahoma" charset="0"/>
              </a:rPr>
            </a:br>
            <a:r>
              <a:rPr lang="en-US" altLang="x-none" sz="2000">
                <a:latin typeface="Tahoma" charset="0"/>
              </a:rPr>
              <a:t>Grave</a:t>
            </a: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2438400" y="6019800"/>
            <a:ext cx="1828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000">
                <a:latin typeface="Tahoma" charset="0"/>
              </a:rPr>
              <a:t>L.L. Pinkerton</a:t>
            </a:r>
            <a:br>
              <a:rPr lang="en-US" altLang="x-none" sz="2000">
                <a:latin typeface="Tahoma" charset="0"/>
              </a:rPr>
            </a:br>
            <a:r>
              <a:rPr lang="en-US" altLang="x-none" sz="2000">
                <a:latin typeface="Tahoma" charset="0"/>
              </a:rPr>
              <a:t>Grave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90600"/>
          </a:xfrm>
        </p:spPr>
        <p:txBody>
          <a:bodyPr/>
          <a:lstStyle/>
          <a:p>
            <a:r>
              <a:rPr lang="en-US" altLang="x-none" sz="4000" dirty="0" smtClean="0">
                <a:latin typeface="Tahoma" charset="0"/>
              </a:rPr>
              <a:t>Early Controversy Over Music</a:t>
            </a:r>
            <a:endParaRPr lang="en-US" altLang="x-none" sz="4000" dirty="0">
              <a:latin typeface="Tahoma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295400"/>
            <a:ext cx="8153400" cy="5257800"/>
          </a:xfrm>
        </p:spPr>
        <p:txBody>
          <a:bodyPr/>
          <a:lstStyle/>
          <a:p>
            <a:r>
              <a:rPr lang="en-US" altLang="x-none" dirty="0" smtClean="0">
                <a:latin typeface="Tahoma" charset="0"/>
              </a:rPr>
              <a:t>A. Campbell expressed his opposition to IM in Millennial Harbinger, October, 1851</a:t>
            </a:r>
            <a:endParaRPr lang="en-US" altLang="x-none" dirty="0">
              <a:latin typeface="Tahom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78204"/>
            <a:ext cx="8267700" cy="400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772400" cy="2133600"/>
          </a:xfrm>
        </p:spPr>
        <p:txBody>
          <a:bodyPr>
            <a:noAutofit/>
          </a:bodyPr>
          <a:lstStyle/>
          <a:p>
            <a:r>
              <a:rPr lang="en-US" sz="4800" smtClean="0">
                <a:latin typeface="Calibri" charset="0"/>
                <a:ea typeface="Calibri" charset="0"/>
                <a:cs typeface="Calibri" charset="0"/>
              </a:rPr>
              <a:t>Restoration</a:t>
            </a:r>
            <a:r>
              <a:rPr lang="en-US" sz="4800" dirty="0" smtClean="0">
                <a:latin typeface="Calibri" charset="0"/>
                <a:ea typeface="Calibri" charset="0"/>
                <a:cs typeface="Calibri" charset="0"/>
              </a:rPr>
              <a:t>: Unity </a:t>
            </a:r>
            <a:r>
              <a:rPr lang="en-US" sz="4800" dirty="0">
                <a:latin typeface="Calibri" charset="0"/>
                <a:ea typeface="Calibri" charset="0"/>
                <a:cs typeface="Calibri" charset="0"/>
              </a:rPr>
              <a:t>&amp; Division </a:t>
            </a:r>
            <a:r>
              <a:rPr lang="en-US" sz="4800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480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4800" dirty="0" smtClean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800" dirty="0">
                <a:latin typeface="Calibri" charset="0"/>
                <a:ea typeface="Calibri" charset="0"/>
                <a:cs typeface="Calibri" charset="0"/>
              </a:rPr>
              <a:t>1832–1900)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71" y="6278326"/>
            <a:ext cx="6400800" cy="516256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www.TheRestorationMovement.com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Logo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64" y="3082087"/>
            <a:ext cx="6363940" cy="318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3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" y="90054"/>
            <a:ext cx="7772400" cy="1433945"/>
          </a:xfrm>
        </p:spPr>
        <p:txBody>
          <a:bodyPr/>
          <a:lstStyle/>
          <a:p>
            <a:r>
              <a:rPr lang="en-US" altLang="x-none" sz="4000" dirty="0" smtClean="0">
                <a:latin typeface="Tahoma" charset="0"/>
              </a:rPr>
              <a:t>Benjamin Franklin’s </a:t>
            </a:r>
            <a:br>
              <a:rPr lang="en-US" altLang="x-none" sz="4000" dirty="0" smtClean="0">
                <a:latin typeface="Tahoma" charset="0"/>
              </a:rPr>
            </a:br>
            <a:r>
              <a:rPr lang="en-US" altLang="x-none" sz="4000" dirty="0" smtClean="0">
                <a:latin typeface="Tahoma" charset="0"/>
              </a:rPr>
              <a:t>Opposition</a:t>
            </a:r>
            <a:endParaRPr lang="en-US" altLang="x-none" sz="4000" dirty="0">
              <a:latin typeface="Tahoma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097076"/>
            <a:ext cx="8458200" cy="4608524"/>
          </a:xfrm>
        </p:spPr>
        <p:txBody>
          <a:bodyPr/>
          <a:lstStyle/>
          <a:p>
            <a:r>
              <a:rPr lang="en-US" altLang="x-none" i="1" dirty="0" smtClean="0">
                <a:latin typeface="Tahoma" charset="0"/>
                <a:ea typeface="Tahoma" charset="0"/>
                <a:cs typeface="Tahoma" charset="0"/>
              </a:rPr>
              <a:t>American Christian Review</a:t>
            </a:r>
            <a:endParaRPr lang="en-US" altLang="x-none" i="1" dirty="0">
              <a:latin typeface="Tahoma" charset="0"/>
              <a:ea typeface="Tahoma" charset="0"/>
              <a:cs typeface="Tahoma" charset="0"/>
            </a:endParaRPr>
          </a:p>
          <a:p>
            <a:r>
              <a:rPr lang="en-US" dirty="0">
                <a:latin typeface="Tahoma" charset="0"/>
                <a:ea typeface="Tahoma" charset="0"/>
                <a:cs typeface="Tahoma" charset="0"/>
              </a:rPr>
              <a:t>In Vol. III, #5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, Jan. 31, 1860 page </a:t>
            </a:r>
            <a:r>
              <a:rPr lang="en-US" dirty="0">
                <a:latin typeface="Tahoma" charset="0"/>
                <a:ea typeface="Tahoma" charset="0"/>
                <a:cs typeface="Tahoma" charset="0"/>
              </a:rPr>
              <a:t>19, stated that those who use instrumental music in worship never had or had lost the Spirit Of Christ. “Instrumental Music in Churches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”</a:t>
            </a:r>
          </a:p>
          <a:p>
            <a:r>
              <a:rPr lang="en-US" altLang="x-none" dirty="0" smtClean="0">
                <a:latin typeface="Tahoma" charset="0"/>
                <a:ea typeface="Tahoma" charset="0"/>
                <a:cs typeface="Tahoma" charset="0"/>
              </a:rPr>
              <a:t>Feb. 28</a:t>
            </a:r>
            <a:r>
              <a:rPr lang="en-US" altLang="x-none" baseline="30000" dirty="0" smtClean="0">
                <a:latin typeface="Tahoma" charset="0"/>
                <a:ea typeface="Tahoma" charset="0"/>
                <a:cs typeface="Tahoma" charset="0"/>
              </a:rPr>
              <a:t>th</a:t>
            </a:r>
            <a:r>
              <a:rPr lang="en-US" altLang="x-none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mr-IN" altLang="x-none" dirty="0" smtClean="0">
                <a:latin typeface="Tahoma" charset="0"/>
                <a:ea typeface="Tahoma" charset="0"/>
                <a:cs typeface="Tahoma" charset="0"/>
              </a:rPr>
              <a:t>–</a:t>
            </a:r>
            <a:r>
              <a:rPr lang="en-US" altLang="x-none" dirty="0" smtClean="0">
                <a:latin typeface="Tahoma" charset="0"/>
                <a:ea typeface="Tahoma" charset="0"/>
                <a:cs typeface="Tahoma" charset="0"/>
              </a:rPr>
              <a:t> Followed up with another stinging article called “Instrumental Music In Churches.”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300" y="16625"/>
            <a:ext cx="1701800" cy="20804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1849" y="1828800"/>
            <a:ext cx="19607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Benj. </a:t>
            </a:r>
            <a:r>
              <a:rPr lang="en-US" dirty="0" smtClean="0"/>
              <a:t>Franklin</a:t>
            </a:r>
            <a:br>
              <a:rPr lang="en-US" dirty="0" smtClean="0"/>
            </a:br>
            <a:r>
              <a:rPr lang="en-US" dirty="0" smtClean="0"/>
              <a:t>1812-1878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35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90600"/>
          </a:xfrm>
        </p:spPr>
        <p:txBody>
          <a:bodyPr/>
          <a:lstStyle/>
          <a:p>
            <a:r>
              <a:rPr lang="en-US" altLang="x-none" sz="4000" dirty="0" smtClean="0">
                <a:latin typeface="Tahoma" charset="0"/>
              </a:rPr>
              <a:t>Controversy Over Music</a:t>
            </a:r>
            <a:endParaRPr lang="en-US" altLang="x-none" sz="4000" dirty="0">
              <a:latin typeface="Tahoma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458200" cy="5638800"/>
          </a:xfrm>
        </p:spPr>
        <p:txBody>
          <a:bodyPr/>
          <a:lstStyle/>
          <a:p>
            <a:r>
              <a:rPr lang="en-US" altLang="x-none" dirty="0" smtClean="0">
                <a:latin typeface="Tahoma" charset="0"/>
              </a:rPr>
              <a:t>Three groups developed in the years that followed Midway</a:t>
            </a:r>
          </a:p>
          <a:p>
            <a:pPr lvl="1"/>
            <a:r>
              <a:rPr lang="en-US" altLang="x-none" dirty="0" smtClean="0">
                <a:latin typeface="Tahoma" charset="0"/>
              </a:rPr>
              <a:t>Supporters of ACMS and IM </a:t>
            </a:r>
            <a:r>
              <a:rPr lang="mr-IN" altLang="x-none" dirty="0" smtClean="0">
                <a:latin typeface="Tahoma" charset="0"/>
              </a:rPr>
              <a:t>–</a:t>
            </a:r>
            <a:r>
              <a:rPr lang="en-US" altLang="x-none" dirty="0" smtClean="0">
                <a:latin typeface="Tahoma" charset="0"/>
              </a:rPr>
              <a:t> prompted the founding of the </a:t>
            </a:r>
            <a:r>
              <a:rPr lang="en-US" altLang="x-none" i="1" dirty="0" smtClean="0">
                <a:latin typeface="Tahoma" charset="0"/>
              </a:rPr>
              <a:t>Christian Standard </a:t>
            </a:r>
            <a:r>
              <a:rPr lang="en-US" altLang="x-none" dirty="0" smtClean="0">
                <a:latin typeface="Tahoma" charset="0"/>
              </a:rPr>
              <a:t>in 1866 by Isaac </a:t>
            </a:r>
            <a:r>
              <a:rPr lang="en-US" altLang="x-none" dirty="0" err="1" smtClean="0">
                <a:latin typeface="Tahoma" charset="0"/>
              </a:rPr>
              <a:t>Errett</a:t>
            </a:r>
            <a:r>
              <a:rPr lang="en-US" altLang="x-none" dirty="0" smtClean="0">
                <a:latin typeface="Tahoma" charset="0"/>
              </a:rPr>
              <a:t> (Cincinnati, OH)</a:t>
            </a:r>
          </a:p>
          <a:p>
            <a:pPr lvl="1"/>
            <a:r>
              <a:rPr lang="en-US" altLang="x-none" dirty="0" smtClean="0">
                <a:latin typeface="Tahoma" charset="0"/>
              </a:rPr>
              <a:t>Supporters of ACMS but against IM </a:t>
            </a:r>
            <a:r>
              <a:rPr lang="mr-IN" altLang="x-none" dirty="0" smtClean="0">
                <a:latin typeface="Tahoma" charset="0"/>
              </a:rPr>
              <a:t>–</a:t>
            </a:r>
            <a:r>
              <a:rPr lang="en-US" altLang="x-none" dirty="0" smtClean="0">
                <a:latin typeface="Tahoma" charset="0"/>
              </a:rPr>
              <a:t> J.W. </a:t>
            </a:r>
            <a:r>
              <a:rPr lang="en-US" altLang="x-none" dirty="0" err="1" smtClean="0">
                <a:latin typeface="Tahoma" charset="0"/>
              </a:rPr>
              <a:t>McGarvey</a:t>
            </a:r>
            <a:r>
              <a:rPr lang="en-US" altLang="x-none" dirty="0" smtClean="0">
                <a:latin typeface="Tahoma" charset="0"/>
              </a:rPr>
              <a:t> &amp; Moses Lard (</a:t>
            </a:r>
            <a:r>
              <a:rPr lang="en-US" altLang="x-none" i="1" dirty="0" smtClean="0">
                <a:latin typeface="Tahoma" charset="0"/>
              </a:rPr>
              <a:t>Apostolic Times, beg. 1869</a:t>
            </a:r>
            <a:r>
              <a:rPr lang="en-US" altLang="x-none" dirty="0" smtClean="0">
                <a:latin typeface="Tahoma" charset="0"/>
              </a:rPr>
              <a:t>) (Lexington, KY)</a:t>
            </a:r>
          </a:p>
          <a:p>
            <a:pPr lvl="1"/>
            <a:r>
              <a:rPr lang="en-US" altLang="x-none" dirty="0" smtClean="0">
                <a:latin typeface="Tahoma" charset="0"/>
              </a:rPr>
              <a:t>Supporters of Neither ACMS or IM </a:t>
            </a:r>
            <a:r>
              <a:rPr lang="mr-IN" altLang="x-none" dirty="0" smtClean="0">
                <a:latin typeface="Tahoma" charset="0"/>
              </a:rPr>
              <a:t>–</a:t>
            </a:r>
            <a:r>
              <a:rPr lang="en-US" altLang="x-none" dirty="0" smtClean="0">
                <a:latin typeface="Tahoma" charset="0"/>
              </a:rPr>
              <a:t> Tolbert Fanning, David Lipscomb, (</a:t>
            </a:r>
            <a:r>
              <a:rPr lang="en-US" altLang="x-none" i="1" dirty="0" smtClean="0">
                <a:latin typeface="Tahoma" charset="0"/>
              </a:rPr>
              <a:t>Gospel Advocate</a:t>
            </a:r>
            <a:r>
              <a:rPr lang="en-US" altLang="x-none" dirty="0" smtClean="0">
                <a:latin typeface="Tahoma" charset="0"/>
              </a:rPr>
              <a:t>) (Nashville, TN) Benjamin Franklin (</a:t>
            </a:r>
            <a:r>
              <a:rPr lang="en-US" altLang="x-none" i="1" dirty="0" smtClean="0">
                <a:latin typeface="Tahoma" charset="0"/>
              </a:rPr>
              <a:t>American Christian Review</a:t>
            </a:r>
            <a:r>
              <a:rPr lang="en-US" altLang="x-none" dirty="0" smtClean="0">
                <a:latin typeface="Tahoma" charset="0"/>
              </a:rPr>
              <a:t>) (Anderson, IN) </a:t>
            </a:r>
            <a:endParaRPr lang="en-US" altLang="x-none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82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-19396"/>
            <a:ext cx="6804901" cy="857596"/>
          </a:xfrm>
        </p:spPr>
        <p:txBody>
          <a:bodyPr/>
          <a:lstStyle/>
          <a:p>
            <a:r>
              <a:rPr lang="en-US" altLang="x-none" sz="4000" smtClean="0">
                <a:latin typeface="Tahoma" charset="0"/>
              </a:rPr>
              <a:t>March, 1864 </a:t>
            </a:r>
            <a:r>
              <a:rPr lang="en-US" altLang="x-none" sz="4000" dirty="0" smtClean="0">
                <a:latin typeface="Tahoma" charset="0"/>
              </a:rPr>
              <a:t>Lard’s Quarterly</a:t>
            </a:r>
            <a:endParaRPr lang="en-US" altLang="x-none" sz="4000" dirty="0">
              <a:latin typeface="Tahoma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0"/>
            <a:ext cx="6421825" cy="6019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1295400"/>
            <a:ext cx="1905000" cy="260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05600" y="3733800"/>
            <a:ext cx="24935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333333"/>
                </a:solidFill>
                <a:latin typeface="Tahoma" charset="0"/>
              </a:rPr>
              <a:t>Moses </a:t>
            </a:r>
            <a:r>
              <a:rPr lang="en-US" b="1" dirty="0" smtClean="0">
                <a:solidFill>
                  <a:srgbClr val="333333"/>
                </a:solidFill>
                <a:latin typeface="Tahoma" charset="0"/>
              </a:rPr>
              <a:t>E. </a:t>
            </a:r>
            <a:r>
              <a:rPr lang="en-US" b="1" dirty="0">
                <a:solidFill>
                  <a:srgbClr val="333333"/>
                </a:solidFill>
                <a:latin typeface="Tahoma" charset="0"/>
              </a:rPr>
              <a:t>Lard </a:t>
            </a:r>
            <a:br>
              <a:rPr lang="en-US" b="1" dirty="0">
                <a:solidFill>
                  <a:srgbClr val="333333"/>
                </a:solidFill>
                <a:latin typeface="Tahoma" charset="0"/>
              </a:rPr>
            </a:br>
            <a:r>
              <a:rPr lang="en-US" dirty="0">
                <a:solidFill>
                  <a:srgbClr val="333333"/>
                </a:solidFill>
                <a:latin typeface="Tahoma" charset="0"/>
              </a:rPr>
              <a:t>1818-1880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2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-19396"/>
            <a:ext cx="6804901" cy="857596"/>
          </a:xfrm>
        </p:spPr>
        <p:txBody>
          <a:bodyPr/>
          <a:lstStyle/>
          <a:p>
            <a:r>
              <a:rPr lang="en-US" altLang="x-none" sz="4000" dirty="0" smtClean="0">
                <a:latin typeface="Tahoma" charset="0"/>
              </a:rPr>
              <a:t>1881, Apostolic Times</a:t>
            </a:r>
            <a:endParaRPr lang="en-US" altLang="x-none" sz="4000" dirty="0">
              <a:latin typeface="Tahom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86694" y="3733800"/>
            <a:ext cx="2557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333333"/>
                </a:solidFill>
                <a:latin typeface="Tahoma" charset="0"/>
              </a:rPr>
              <a:t>J.W. </a:t>
            </a:r>
            <a:r>
              <a:rPr lang="en-US" b="1" dirty="0" err="1" smtClean="0">
                <a:solidFill>
                  <a:srgbClr val="333333"/>
                </a:solidFill>
                <a:latin typeface="Tahoma" charset="0"/>
              </a:rPr>
              <a:t>McGarvey</a:t>
            </a:r>
            <a:r>
              <a:rPr lang="en-US" dirty="0">
                <a:solidFill>
                  <a:srgbClr val="333333"/>
                </a:solidFill>
                <a:latin typeface="Tahoma" charset="0"/>
              </a:rPr>
              <a:t> </a:t>
            </a:r>
            <a:br>
              <a:rPr lang="en-US" dirty="0">
                <a:solidFill>
                  <a:srgbClr val="333333"/>
                </a:solidFill>
                <a:latin typeface="Tahoma" charset="0"/>
              </a:rPr>
            </a:br>
            <a:r>
              <a:rPr lang="en-US" dirty="0" smtClean="0">
                <a:solidFill>
                  <a:srgbClr val="333333"/>
                </a:solidFill>
                <a:latin typeface="Tahoma" charset="0"/>
              </a:rPr>
              <a:t>1829-1911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694" y="921603"/>
            <a:ext cx="2540000" cy="28956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70" y="1219199"/>
            <a:ext cx="6324330" cy="5263009"/>
          </a:xfrm>
        </p:spPr>
      </p:pic>
      <p:sp>
        <p:nvSpPr>
          <p:cNvPr id="10" name="TextBox 9"/>
          <p:cNvSpPr txBox="1"/>
          <p:nvPr/>
        </p:nvSpPr>
        <p:spPr>
          <a:xfrm>
            <a:off x="3657600" y="5715000"/>
            <a:ext cx="533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</a:t>
            </a:r>
            <a:r>
              <a:rPr lang="en-US" sz="1600" i="1" dirty="0" smtClean="0"/>
              <a:t>Instrumental </a:t>
            </a:r>
            <a:r>
              <a:rPr lang="en-US" sz="1600" i="1" dirty="0"/>
              <a:t>Music in the Worship </a:t>
            </a:r>
            <a:r>
              <a:rPr lang="en-US" sz="1600" i="1" dirty="0" smtClean="0"/>
              <a:t> OR </a:t>
            </a:r>
            <a:r>
              <a:rPr lang="en-US" sz="1600" i="1" dirty="0"/>
              <a:t>THE </a:t>
            </a:r>
            <a:r>
              <a:rPr lang="en-US" sz="1600" i="1" dirty="0" smtClean="0"/>
              <a:t>GREEK </a:t>
            </a:r>
            <a:r>
              <a:rPr lang="en-US" sz="1600" i="1" dirty="0"/>
              <a:t>VERB PSALLO PHILOLOGICALLY AND HISTORICALLY EXAMINED</a:t>
            </a:r>
            <a:r>
              <a:rPr lang="en-US" sz="1600" dirty="0"/>
              <a:t>  </a:t>
            </a:r>
            <a:r>
              <a:rPr lang="en-US" sz="1600" dirty="0" smtClean="0"/>
              <a:t>M.C. </a:t>
            </a:r>
            <a:r>
              <a:rPr lang="en-US" sz="1600" dirty="0" err="1" smtClean="0"/>
              <a:t>Kurfees</a:t>
            </a:r>
            <a:r>
              <a:rPr lang="en-US" sz="1600" dirty="0" smtClean="0"/>
              <a:t>, p.234 (</a:t>
            </a:r>
            <a:r>
              <a:rPr lang="en-US" sz="1600" dirty="0"/>
              <a:t>In </a:t>
            </a:r>
            <a:r>
              <a:rPr lang="en-US" sz="1600" u="sng" dirty="0"/>
              <a:t>Apostolic </a:t>
            </a:r>
            <a:r>
              <a:rPr lang="en-US" sz="1600" u="sng" dirty="0" smtClean="0"/>
              <a:t>Times</a:t>
            </a:r>
            <a:r>
              <a:rPr lang="en-US" sz="1600" dirty="0" smtClean="0"/>
              <a:t>, 1881</a:t>
            </a:r>
            <a:r>
              <a:rPr lang="en-US" sz="1600" dirty="0"/>
              <a:t>, and "What Shall We Do About the Organ?" pp. 4, 10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776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90600"/>
          </a:xfrm>
        </p:spPr>
        <p:txBody>
          <a:bodyPr/>
          <a:lstStyle/>
          <a:p>
            <a:r>
              <a:rPr lang="en-US" altLang="x-none" sz="4000" dirty="0" smtClean="0">
                <a:latin typeface="Tahoma" charset="0"/>
              </a:rPr>
              <a:t>Prevalence Of IM Use</a:t>
            </a:r>
            <a:endParaRPr lang="en-US" altLang="x-none" sz="4000" dirty="0">
              <a:latin typeface="Tahoma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056850"/>
            <a:ext cx="7162800" cy="5801150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1868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Ben Franklin hazarded the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guess that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there were ten thousand congregations in the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brotherhood,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 and not over fifty of them had used the instrument in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worship.” </a:t>
            </a:r>
            <a:r>
              <a:rPr lang="mr-IN" sz="2400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Benjamin Franklin, as quoted by Earl West, Search For The Ancient Order, Vol. 2, page 80,81.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1878 </a:t>
            </a:r>
            <a:r>
              <a:rPr lang="mr-IN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David Lipscomb wrote, “Those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who introduce instrumental music give up the heart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worship of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Christ for the formalism of Judaism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.” 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-</a:t>
            </a:r>
            <a:r>
              <a:rPr lang="en-US" sz="2400" i="1" dirty="0" smtClean="0">
                <a:latin typeface="Calibri" charset="0"/>
                <a:ea typeface="Calibri" charset="0"/>
                <a:cs typeface="Calibri" charset="0"/>
              </a:rPr>
              <a:t>Gospel Advocate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, 1878, pgs. 457-458</a:t>
            </a:r>
            <a:endParaRPr lang="en-US" sz="24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300" y="176228"/>
            <a:ext cx="1701800" cy="20804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96307" y="1988403"/>
            <a:ext cx="1931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Benj. Franklin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1812-1878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973" y="3237329"/>
            <a:ext cx="1905000" cy="2679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6651" y="5896247"/>
            <a:ext cx="2181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David Lipscomb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1831-1917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27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936" r="9595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9" name="Straight Connector 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700" y="2290599"/>
            <a:ext cx="4939868" cy="1915428"/>
          </a:xfrm>
        </p:spPr>
        <p:txBody>
          <a:bodyPr anchor="b">
            <a:normAutofit fontScale="90000"/>
          </a:bodyPr>
          <a:lstStyle/>
          <a:p>
            <a:r>
              <a:rPr lang="en-US" smtClean="0">
                <a:latin typeface="Calibri" charset="0"/>
                <a:ea typeface="Calibri" charset="0"/>
                <a:cs typeface="Calibri" charset="0"/>
              </a:rPr>
              <a:t>“The Cathedral”</a:t>
            </a:r>
            <a:br>
              <a:rPr lang="en-US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mtClean="0">
                <a:latin typeface="Calibri" charset="0"/>
                <a:ea typeface="Calibri" charset="0"/>
                <a:cs typeface="Calibri" charset="0"/>
              </a:rPr>
              <a:t>1872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Central Christian, Cincinnati, Ohio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9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90600"/>
          </a:xfrm>
        </p:spPr>
        <p:txBody>
          <a:bodyPr/>
          <a:lstStyle/>
          <a:p>
            <a:r>
              <a:rPr lang="en-US" altLang="x-none" sz="4000">
                <a:latin typeface="Tahoma" charset="0"/>
              </a:rPr>
              <a:t>The Church During The Civil War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077200" cy="5029200"/>
          </a:xfrm>
        </p:spPr>
        <p:txBody>
          <a:bodyPr/>
          <a:lstStyle/>
          <a:p>
            <a:r>
              <a:rPr lang="en-US" altLang="x-none" dirty="0">
                <a:latin typeface="Tahoma" charset="0"/>
              </a:rPr>
              <a:t>War began April 12, </a:t>
            </a:r>
            <a:r>
              <a:rPr lang="en-US" altLang="x-none" dirty="0" smtClean="0">
                <a:latin typeface="Tahoma" charset="0"/>
              </a:rPr>
              <a:t>1861</a:t>
            </a:r>
          </a:p>
          <a:p>
            <a:r>
              <a:rPr lang="en-US" altLang="x-none" dirty="0" smtClean="0">
                <a:latin typeface="Tahoma" charset="0"/>
              </a:rPr>
              <a:t>During </a:t>
            </a:r>
            <a:r>
              <a:rPr lang="en-US" altLang="x-none" dirty="0">
                <a:latin typeface="Tahoma" charset="0"/>
              </a:rPr>
              <a:t>War Many Lost Their Faith</a:t>
            </a:r>
          </a:p>
          <a:p>
            <a:r>
              <a:rPr lang="en-US" altLang="x-none" dirty="0">
                <a:latin typeface="Tahoma" charset="0"/>
              </a:rPr>
              <a:t>Many Enlisted In The Military, Preachers Became Chaplains</a:t>
            </a:r>
          </a:p>
          <a:p>
            <a:r>
              <a:rPr lang="en-US" altLang="x-none" dirty="0">
                <a:latin typeface="Tahoma" charset="0"/>
              </a:rPr>
              <a:t>Many Journals Ceased </a:t>
            </a:r>
            <a:r>
              <a:rPr lang="en-US" altLang="x-none" dirty="0" smtClean="0">
                <a:latin typeface="Tahoma" charset="0"/>
              </a:rPr>
              <a:t>Publication incl. </a:t>
            </a:r>
            <a:r>
              <a:rPr lang="en-US" altLang="x-none" i="1" dirty="0" smtClean="0">
                <a:latin typeface="Tahoma" charset="0"/>
              </a:rPr>
              <a:t>GA</a:t>
            </a:r>
            <a:endParaRPr lang="en-US" altLang="x-none" i="1" dirty="0">
              <a:latin typeface="Tahoma" charset="0"/>
            </a:endParaRPr>
          </a:p>
          <a:p>
            <a:r>
              <a:rPr lang="en-US" altLang="x-none" dirty="0" smtClean="0">
                <a:latin typeface="Tahoma" charset="0"/>
              </a:rPr>
              <a:t>October, 1861 </a:t>
            </a:r>
            <a:r>
              <a:rPr lang="mr-IN" altLang="x-none" dirty="0" smtClean="0">
                <a:latin typeface="Tahoma" charset="0"/>
              </a:rPr>
              <a:t>–</a:t>
            </a:r>
            <a:r>
              <a:rPr lang="en-US" altLang="x-none" dirty="0" smtClean="0">
                <a:latin typeface="Tahoma" charset="0"/>
              </a:rPr>
              <a:t> Biggest </a:t>
            </a:r>
            <a:r>
              <a:rPr lang="en-US" altLang="x-none" dirty="0">
                <a:latin typeface="Tahoma" charset="0"/>
              </a:rPr>
              <a:t>Wedge Was When The Missionary Society Condemned The South, Southern Brethren Were </a:t>
            </a:r>
            <a:r>
              <a:rPr lang="en-US" altLang="x-none" dirty="0" smtClean="0">
                <a:latin typeface="Tahoma" charset="0"/>
              </a:rPr>
              <a:t>Appalled</a:t>
            </a:r>
          </a:p>
        </p:txBody>
      </p:sp>
    </p:spTree>
    <p:extLst>
      <p:ext uri="{BB962C8B-B14F-4D97-AF65-F5344CB8AC3E}">
        <p14:creationId xmlns:p14="http://schemas.microsoft.com/office/powerpoint/2010/main" val="198465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r>
              <a:rPr lang="en-US" altLang="x-none" sz="4000">
                <a:latin typeface="Tahoma" charset="0"/>
              </a:rPr>
              <a:t>After The Civil War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0772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sz="2800" dirty="0" smtClean="0">
                <a:latin typeface="Tahoma" charset="0"/>
              </a:rPr>
              <a:t>Many Issues That Were Before The War Started Up Again</a:t>
            </a:r>
          </a:p>
          <a:p>
            <a:pPr>
              <a:lnSpc>
                <a:spcPct val="90000"/>
              </a:lnSpc>
            </a:pPr>
            <a:r>
              <a:rPr lang="en-US" altLang="x-none" sz="2800" dirty="0" smtClean="0">
                <a:latin typeface="Tahoma" charset="0"/>
              </a:rPr>
              <a:t>Alexander Campbell Died March 4, 1866</a:t>
            </a:r>
          </a:p>
          <a:p>
            <a:pPr>
              <a:lnSpc>
                <a:spcPct val="90000"/>
              </a:lnSpc>
            </a:pPr>
            <a:r>
              <a:rPr lang="en-US" altLang="x-none" sz="2800" dirty="0" smtClean="0">
                <a:latin typeface="Tahoma" charset="0"/>
              </a:rPr>
              <a:t>The Gospel Advocate Restarted In 1866 With Tolbert Fanning And A Young David Lipscomb As Co-Editors</a:t>
            </a:r>
          </a:p>
          <a:p>
            <a:pPr>
              <a:lnSpc>
                <a:spcPct val="90000"/>
              </a:lnSpc>
            </a:pPr>
            <a:r>
              <a:rPr lang="en-US" altLang="x-none" sz="2800" dirty="0" smtClean="0">
                <a:latin typeface="Tahoma" charset="0"/>
              </a:rPr>
              <a:t>Over The Next 40 Years The Society And Instrument Continue To Destroy Unity.</a:t>
            </a:r>
          </a:p>
          <a:p>
            <a:pPr>
              <a:lnSpc>
                <a:spcPct val="90000"/>
              </a:lnSpc>
            </a:pPr>
            <a:r>
              <a:rPr lang="en-US" altLang="x-none" sz="2800" dirty="0" smtClean="0">
                <a:latin typeface="Tahoma" charset="0"/>
              </a:rPr>
              <a:t>In The 1906 U.S. Census The Church of Christ And The Christian Church Was Recognized As Different Entities</a:t>
            </a:r>
          </a:p>
          <a:p>
            <a:pPr>
              <a:lnSpc>
                <a:spcPct val="90000"/>
              </a:lnSpc>
            </a:pPr>
            <a:endParaRPr lang="en-US" altLang="x-none" sz="2800" dirty="0">
              <a:latin typeface="Tahoma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010400" cy="1143000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Theological Liberalism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77271"/>
            <a:ext cx="6705600" cy="4913469"/>
          </a:xfrm>
        </p:spPr>
        <p:txBody>
          <a:bodyPr/>
          <a:lstStyle/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1869 </a:t>
            </a:r>
            <a:r>
              <a:rPr lang="mr-IN" sz="2800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 L.L. Pinkerton started the </a:t>
            </a:r>
            <a:r>
              <a:rPr lang="en-US" sz="2800" i="1" dirty="0" smtClean="0">
                <a:latin typeface="Calibri" charset="0"/>
                <a:ea typeface="Calibri" charset="0"/>
                <a:cs typeface="Calibri" charset="0"/>
              </a:rPr>
              <a:t>Christian Monthly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, in which he denounced plenary verbal inspiration of the Bible </a:t>
            </a:r>
          </a:p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1889 </a:t>
            </a:r>
            <a:r>
              <a:rPr lang="mr-IN" sz="2800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 Dr. R.C. Cave of St. Louis, dropped a bombshell in a sermon when he denounced both the virgin birth and the bodily resurrection of Christ. </a:t>
            </a:r>
          </a:p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1889 </a:t>
            </a:r>
            <a:r>
              <a:rPr lang="mr-IN" sz="2800" dirty="0" smtClean="0"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 J.S. Lamar wrote of his favor to accept the </a:t>
            </a:r>
            <a:r>
              <a:rPr lang="en-US" sz="2800" dirty="0" err="1" smtClean="0">
                <a:latin typeface="Calibri" charset="0"/>
                <a:ea typeface="Calibri" charset="0"/>
                <a:cs typeface="Calibri" charset="0"/>
              </a:rPr>
              <a:t>unimmersed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 into fellowship of the church.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342" y="304800"/>
            <a:ext cx="1731818" cy="23437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6156" y="2598003"/>
            <a:ext cx="1919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L.L. Pinkerton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1812-1875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840" y="3429000"/>
            <a:ext cx="1651000" cy="21012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67456" y="5659744"/>
            <a:ext cx="20478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Robert C. Cave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1843-1923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41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2766" y="484632"/>
            <a:ext cx="4938073" cy="573918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noFill/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20" y="2514600"/>
            <a:ext cx="4211126" cy="1630307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6" y="629266"/>
            <a:ext cx="2629122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>
                <a:latin typeface="Calibri" charset="0"/>
                <a:ea typeface="Calibri" charset="0"/>
                <a:cs typeface="Calibri" charset="0"/>
              </a:rPr>
              <a:t>The Firm Foundation - 1884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286000"/>
            <a:ext cx="3352800" cy="44196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Austin </a:t>
            </a:r>
            <a:r>
              <a:rPr lang="en-US" sz="2000" dirty="0" err="1" smtClean="0">
                <a:latin typeface="Calibri" charset="0"/>
                <a:ea typeface="Calibri" charset="0"/>
                <a:cs typeface="Calibri" charset="0"/>
              </a:rPr>
              <a:t>McGary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, Texas preacher begins the </a:t>
            </a:r>
            <a:r>
              <a:rPr lang="en-US" sz="2000" i="1" dirty="0" smtClean="0">
                <a:latin typeface="Calibri" charset="0"/>
                <a:ea typeface="Calibri" charset="0"/>
                <a:cs typeface="Calibri" charset="0"/>
              </a:rPr>
              <a:t>The Firm Foundation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 magazine to attack prevalence among some to accept into fellowship those immersed for any cause and from denominations.</a:t>
            </a:r>
          </a:p>
          <a:p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In his first issue he attacked the writings of T.R. Burnett &amp; John T. Poe</a:t>
            </a:r>
          </a:p>
          <a:p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2000" baseline="30000" dirty="0" smtClean="0">
                <a:latin typeface="Calibri" charset="0"/>
                <a:ea typeface="Calibri" charset="0"/>
                <a:cs typeface="Calibri" charset="0"/>
              </a:rPr>
              <a:t>nd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 Issue his crosshairs were on David Lipscomb and </a:t>
            </a:r>
            <a:r>
              <a:rPr lang="en-US" sz="2000" i="1" dirty="0" smtClean="0">
                <a:latin typeface="Calibri" charset="0"/>
                <a:ea typeface="Calibri" charset="0"/>
                <a:cs typeface="Calibri" charset="0"/>
              </a:rPr>
              <a:t>The Gospel Advocate</a:t>
            </a:r>
            <a:endParaRPr lang="en-US" sz="2000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40750" y="1411152"/>
            <a:ext cx="2133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333333"/>
                </a:solidFill>
                <a:latin typeface="Calibri" charset="0"/>
                <a:ea typeface="Calibri" charset="0"/>
                <a:cs typeface="Calibri" charset="0"/>
              </a:rPr>
              <a:t>Austin </a:t>
            </a:r>
            <a:r>
              <a:rPr lang="en-US" sz="1600" b="1" dirty="0" err="1">
                <a:solidFill>
                  <a:srgbClr val="333333"/>
                </a:solidFill>
                <a:latin typeface="Calibri" charset="0"/>
                <a:ea typeface="Calibri" charset="0"/>
                <a:cs typeface="Calibri" charset="0"/>
              </a:rPr>
              <a:t>McGary</a:t>
            </a:r>
            <a:r>
              <a:rPr lang="en-US" sz="1600" b="1" dirty="0">
                <a:solidFill>
                  <a:srgbClr val="333333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1600" b="1" dirty="0">
                <a:solidFill>
                  <a:srgbClr val="333333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600" dirty="0">
                <a:solidFill>
                  <a:srgbClr val="333333"/>
                </a:solidFill>
                <a:latin typeface="Calibri" charset="0"/>
                <a:ea typeface="Calibri" charset="0"/>
                <a:cs typeface="Calibri" charset="0"/>
              </a:rPr>
              <a:t>1846-1928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990600"/>
            <a:ext cx="1024913" cy="1458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4306669"/>
            <a:ext cx="990600" cy="13703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581400" y="5663625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333333"/>
                </a:solidFill>
                <a:latin typeface="Calibri" charset="0"/>
                <a:ea typeface="Calibri" charset="0"/>
                <a:cs typeface="Calibri" charset="0"/>
              </a:rPr>
              <a:t>T.R. Burnett</a:t>
            </a:r>
            <a:br>
              <a:rPr lang="en-US" sz="1800" b="1" dirty="0" smtClean="0">
                <a:solidFill>
                  <a:srgbClr val="333333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 smtClean="0">
                <a:solidFill>
                  <a:srgbClr val="333333"/>
                </a:solidFill>
                <a:latin typeface="Calibri" charset="0"/>
                <a:ea typeface="Calibri" charset="0"/>
                <a:cs typeface="Calibri" charset="0"/>
              </a:rPr>
              <a:t>1837-1916</a:t>
            </a:r>
            <a:endParaRPr lang="en-US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74251" y="5663625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333333"/>
                </a:solidFill>
                <a:latin typeface="Calibri" charset="0"/>
                <a:ea typeface="Calibri" charset="0"/>
                <a:cs typeface="Calibri" charset="0"/>
              </a:rPr>
              <a:t>John T. Poe</a:t>
            </a:r>
            <a:br>
              <a:rPr lang="en-US" sz="1800" b="1" dirty="0" smtClean="0">
                <a:solidFill>
                  <a:srgbClr val="333333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 smtClean="0">
                <a:solidFill>
                  <a:srgbClr val="333333"/>
                </a:solidFill>
                <a:latin typeface="Calibri" charset="0"/>
                <a:ea typeface="Calibri" charset="0"/>
                <a:cs typeface="Calibri" charset="0"/>
              </a:rPr>
              <a:t>1836-1917</a:t>
            </a:r>
            <a:endParaRPr lang="en-US" sz="1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9418" y="4241685"/>
            <a:ext cx="1035033" cy="14365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0" y="4267200"/>
            <a:ext cx="997949" cy="140378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934200" y="5638800"/>
            <a:ext cx="1738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Calibri" charset="0"/>
                <a:ea typeface="Calibri" charset="0"/>
                <a:cs typeface="Calibri" charset="0"/>
              </a:rPr>
              <a:t>David Lipscomb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180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1831-1917</a:t>
            </a:r>
            <a:endParaRPr lang="en-US" sz="18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66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altLang="x-none"/>
              <a:t>Growth And Departures</a:t>
            </a:r>
          </a:p>
        </p:txBody>
      </p:sp>
      <p:pic>
        <p:nvPicPr>
          <p:cNvPr id="2052" name="Picture 4" descr="http://www.therestorationmovement.com/images/Bstone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1874838" cy="301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838200"/>
            <a:ext cx="184785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57" name="Picture 9" descr="http://www.therestorationmovement.com/images/CaneRidgeSGUnit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66800"/>
            <a:ext cx="3725863" cy="509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0" name="AutoShape 12"/>
          <p:cNvSpPr>
            <a:spLocks noChangeArrowheads="1"/>
          </p:cNvSpPr>
          <p:nvPr/>
        </p:nvSpPr>
        <p:spPr bwMode="auto">
          <a:xfrm rot="10800000">
            <a:off x="6748463" y="3752850"/>
            <a:ext cx="1143000" cy="21336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 rot="10800000" flipH="1">
            <a:off x="1066800" y="3948113"/>
            <a:ext cx="1143000" cy="21336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990600" y="61722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>
                <a:latin typeface="Tahoma" charset="0"/>
              </a:rPr>
              <a:t>Christians &amp; Disciples Come Together January, 1832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838200"/>
          </a:xfrm>
        </p:spPr>
        <p:txBody>
          <a:bodyPr/>
          <a:lstStyle/>
          <a:p>
            <a:r>
              <a:rPr lang="en-US" sz="4000">
                <a:latin typeface="Tahoma" charset="0"/>
              </a:rPr>
              <a:t>Sand Creek Meeting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7009" y="152400"/>
            <a:ext cx="18319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600" y="990600"/>
            <a:ext cx="4114800" cy="41148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4035" y="3819044"/>
            <a:ext cx="3298921" cy="24741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7386" y="3843866"/>
            <a:ext cx="3733800" cy="28003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24268" y="1173540"/>
            <a:ext cx="2133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charset="0"/>
              <a:buChar char="•"/>
              <a:tabLst>
                <a:tab pos="457200" algn="l"/>
              </a:tabLst>
            </a:pPr>
            <a:r>
              <a:rPr lang="en-US" dirty="0">
                <a:latin typeface="Calibri" charset="0"/>
                <a:ea typeface="Calibri" charset="0"/>
                <a:cs typeface="Times New Roman" charset="0"/>
              </a:rPr>
              <a:t>August 18, 1889, Shelby County, Illinois</a:t>
            </a:r>
            <a:endParaRPr lang="en-US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0400" y="2674203"/>
            <a:ext cx="21226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Daniel Sommer</a:t>
            </a:r>
            <a:br>
              <a:rPr lang="en-US" dirty="0" smtClean="0"/>
            </a:br>
            <a:r>
              <a:rPr lang="en-US" dirty="0" smtClean="0"/>
              <a:t>1850-1940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32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95600"/>
            <a:ext cx="2743200" cy="3733800"/>
          </a:xfrm>
        </p:spPr>
        <p:txBody>
          <a:bodyPr/>
          <a:lstStyle/>
          <a:p>
            <a:r>
              <a:rPr lang="en-US" sz="4000">
                <a:latin typeface="Tahoma" charset="0"/>
              </a:rPr>
              <a:t>Breakdown Of Movement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609600"/>
            <a:ext cx="18319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7507" name="Group 99"/>
          <p:cNvGraphicFramePr>
            <a:graphicFrameLocks noGrp="1"/>
          </p:cNvGraphicFramePr>
          <p:nvPr>
            <p:ph idx="1"/>
          </p:nvPr>
        </p:nvGraphicFramePr>
        <p:xfrm>
          <a:off x="2895600" y="304800"/>
          <a:ext cx="6096000" cy="6096954"/>
        </p:xfrm>
        <a:graphic>
          <a:graphicData uri="http://schemas.openxmlformats.org/drawingml/2006/table">
            <a:tbl>
              <a:tblPr/>
              <a:tblGrid>
                <a:gridCol w="1676400"/>
                <a:gridCol w="1979613"/>
                <a:gridCol w="2439987"/>
              </a:tblGrid>
              <a:tr h="325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Class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Conservatives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Liberals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4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Religious Authority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Faith/Testimony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Opinion/Inference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5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Church Government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Plurality Of Bishops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One-Man Pastorate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7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Preaching The Gospel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Through The Church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Through Missionary Society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7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Finances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Giving Through Simplicity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Fairs, Festivals &amp; Begging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5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Music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Congregational Singing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Instrumental Music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0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Character of Members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Poor, pious, simple, humble, peace-loving, honest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Rich, shameless, arrogant, divisive, “usurpers of other men’s labors”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49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162800" cy="1066800"/>
          </a:xfrm>
        </p:spPr>
        <p:txBody>
          <a:bodyPr/>
          <a:lstStyle/>
          <a:p>
            <a:r>
              <a:rPr lang="en-US" sz="4000" dirty="0">
                <a:latin typeface="Tahoma" charset="0"/>
              </a:rPr>
              <a:t>Seven Signs </a:t>
            </a:r>
            <a:r>
              <a:rPr lang="en-US" sz="4000" dirty="0" smtClean="0">
                <a:latin typeface="Tahoma" charset="0"/>
              </a:rPr>
              <a:t>That </a:t>
            </a:r>
            <a:r>
              <a:rPr lang="en-US" sz="4000" dirty="0">
                <a:latin typeface="Tahoma" charset="0"/>
              </a:rPr>
              <a:t>Brought Separation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839200" cy="4953000"/>
          </a:xfrm>
        </p:spPr>
        <p:txBody>
          <a:bodyPr/>
          <a:lstStyle/>
          <a:p>
            <a:r>
              <a:rPr lang="en-US" dirty="0">
                <a:latin typeface="Tahoma" charset="0"/>
              </a:rPr>
              <a:t>Tears Shed By Loyal Christians</a:t>
            </a:r>
          </a:p>
          <a:p>
            <a:r>
              <a:rPr lang="en-US" dirty="0">
                <a:latin typeface="Tahoma" charset="0"/>
              </a:rPr>
              <a:t>Angry and unchristian words and</a:t>
            </a:r>
            <a:br>
              <a:rPr lang="en-US" dirty="0">
                <a:latin typeface="Tahoma" charset="0"/>
              </a:rPr>
            </a:br>
            <a:r>
              <a:rPr lang="en-US" dirty="0">
                <a:latin typeface="Tahoma" charset="0"/>
              </a:rPr>
              <a:t>actions from liberals</a:t>
            </a:r>
          </a:p>
          <a:p>
            <a:r>
              <a:rPr lang="en-US" dirty="0" err="1">
                <a:latin typeface="Tahoma" charset="0"/>
              </a:rPr>
              <a:t>Strifes</a:t>
            </a:r>
            <a:r>
              <a:rPr lang="en-US" dirty="0">
                <a:latin typeface="Tahoma" charset="0"/>
              </a:rPr>
              <a:t> and alienations</a:t>
            </a:r>
          </a:p>
          <a:p>
            <a:r>
              <a:rPr lang="en-US" dirty="0">
                <a:latin typeface="Tahoma" charset="0"/>
              </a:rPr>
              <a:t>Divisions</a:t>
            </a:r>
          </a:p>
          <a:p>
            <a:r>
              <a:rPr lang="en-US" dirty="0">
                <a:latin typeface="Tahoma" charset="0"/>
              </a:rPr>
              <a:t>Lost opportunities to save souls</a:t>
            </a:r>
          </a:p>
          <a:p>
            <a:r>
              <a:rPr lang="en-US" dirty="0">
                <a:latin typeface="Tahoma" charset="0"/>
              </a:rPr>
              <a:t>Expenditures of time, money and strength</a:t>
            </a:r>
          </a:p>
          <a:p>
            <a:r>
              <a:rPr lang="en-US" dirty="0">
                <a:latin typeface="Tahoma" charset="0"/>
              </a:rPr>
              <a:t>Feuds, “heartburning and heartbreaking”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9300" y="152400"/>
            <a:ext cx="18319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8041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r>
              <a:rPr lang="en-US" altLang="x-none" dirty="0">
                <a:latin typeface="Tahoma" charset="0"/>
              </a:rPr>
              <a:t>The Good New Spreads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75" y="685800"/>
            <a:ext cx="341312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04800" y="5594350"/>
            <a:ext cx="8610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dirty="0">
                <a:latin typeface="Tahoma" charset="0"/>
              </a:rPr>
              <a:t>During The Years 1832 &amp; 1833 John Rogers &amp; Raccoon John Smith Were Selected To Travel Throughout The Region To Make People Aware That Union Had Taken Place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15888" y="2149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080" name="Picture 8" descr="http://www.therestorationmovement.com/images/rogersj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1635125" cy="246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therestorationmovement.com/images/smithj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914400"/>
            <a:ext cx="1965325" cy="244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AutoShape 11"/>
          <p:cNvSpPr>
            <a:spLocks noChangeArrowheads="1"/>
          </p:cNvSpPr>
          <p:nvPr/>
        </p:nvSpPr>
        <p:spPr bwMode="auto">
          <a:xfrm rot="10800000">
            <a:off x="6748463" y="3386138"/>
            <a:ext cx="1143000" cy="21336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AutoShape 12"/>
          <p:cNvSpPr>
            <a:spLocks noChangeArrowheads="1"/>
          </p:cNvSpPr>
          <p:nvPr/>
        </p:nvSpPr>
        <p:spPr bwMode="auto">
          <a:xfrm rot="10800000" flipH="1">
            <a:off x="1047750" y="3414713"/>
            <a:ext cx="1143000" cy="21336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x-none">
                <a:latin typeface="Tahoma" charset="0"/>
              </a:rPr>
              <a:t>The Printing Press </a:t>
            </a:r>
            <a:br>
              <a:rPr lang="en-US" altLang="x-none">
                <a:latin typeface="Tahoma" charset="0"/>
              </a:rPr>
            </a:br>
            <a:r>
              <a:rPr lang="en-US" altLang="x-none">
                <a:latin typeface="Tahoma" charset="0"/>
              </a:rPr>
              <a:t>Contributed To Union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47468"/>
            <a:ext cx="3379788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0" y="1447800"/>
            <a:ext cx="5257800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800" dirty="0">
                <a:latin typeface="Tahoma" charset="0"/>
              </a:rPr>
              <a:t>B.W. Stone’s </a:t>
            </a:r>
            <a:br>
              <a:rPr lang="en-US" altLang="x-none" sz="2800" dirty="0">
                <a:latin typeface="Tahoma" charset="0"/>
              </a:rPr>
            </a:br>
            <a:r>
              <a:rPr lang="en-US" altLang="x-none" sz="2800" i="1" dirty="0">
                <a:latin typeface="Tahoma" charset="0"/>
              </a:rPr>
              <a:t>Christian </a:t>
            </a:r>
            <a:r>
              <a:rPr lang="en-US" altLang="x-none" sz="2800" i="1" dirty="0" smtClean="0">
                <a:latin typeface="Tahoma" charset="0"/>
              </a:rPr>
              <a:t>Messenger </a:t>
            </a:r>
            <a:r>
              <a:rPr lang="en-US" altLang="x-none" sz="2800" dirty="0" smtClean="0">
                <a:latin typeface="Tahoma" charset="0"/>
              </a:rPr>
              <a:t>1826  </a:t>
            </a:r>
            <a:r>
              <a:rPr lang="en-US" altLang="x-none" sz="2800" dirty="0">
                <a:latin typeface="Tahoma" charset="0"/>
              </a:rPr>
              <a:t>&amp; </a:t>
            </a:r>
            <a:br>
              <a:rPr lang="en-US" altLang="x-none" sz="2800" dirty="0">
                <a:latin typeface="Tahoma" charset="0"/>
              </a:rPr>
            </a:br>
            <a:r>
              <a:rPr lang="en-US" altLang="x-none" sz="2800" dirty="0">
                <a:latin typeface="Tahoma" charset="0"/>
              </a:rPr>
              <a:t>A. Campbell’s </a:t>
            </a:r>
            <a:br>
              <a:rPr lang="en-US" altLang="x-none" sz="2800" dirty="0">
                <a:latin typeface="Tahoma" charset="0"/>
              </a:rPr>
            </a:br>
            <a:r>
              <a:rPr lang="en-US" altLang="x-none" sz="2800" i="1" dirty="0" smtClean="0">
                <a:latin typeface="Tahoma" charset="0"/>
              </a:rPr>
              <a:t>Christian </a:t>
            </a:r>
            <a:r>
              <a:rPr lang="en-US" altLang="x-none" sz="2800" dirty="0" smtClean="0">
                <a:latin typeface="Tahoma" charset="0"/>
              </a:rPr>
              <a:t>Baptist 1823, Distributed </a:t>
            </a:r>
            <a:r>
              <a:rPr lang="en-US" altLang="x-none" sz="2800" dirty="0">
                <a:latin typeface="Tahoma" charset="0"/>
              </a:rPr>
              <a:t>The Message Of Union Among Christians, Later Others Like </a:t>
            </a:r>
            <a:br>
              <a:rPr lang="en-US" altLang="x-none" sz="2800" dirty="0">
                <a:latin typeface="Tahoma" charset="0"/>
              </a:rPr>
            </a:br>
            <a:r>
              <a:rPr lang="en-US" altLang="x-none" sz="2800" i="1" dirty="0">
                <a:latin typeface="Tahoma" charset="0"/>
              </a:rPr>
              <a:t>Firm Foundation</a:t>
            </a:r>
            <a:r>
              <a:rPr lang="en-US" altLang="x-none" sz="2800" dirty="0">
                <a:latin typeface="Tahoma" charset="0"/>
              </a:rPr>
              <a:t> &amp; </a:t>
            </a:r>
            <a:br>
              <a:rPr lang="en-US" altLang="x-none" sz="2800" dirty="0">
                <a:latin typeface="Tahoma" charset="0"/>
              </a:rPr>
            </a:br>
            <a:r>
              <a:rPr lang="en-US" altLang="x-none" sz="2800" i="1" dirty="0">
                <a:latin typeface="Tahoma" charset="0"/>
              </a:rPr>
              <a:t>Gospel Advocate </a:t>
            </a:r>
            <a:r>
              <a:rPr lang="en-US" altLang="x-none" sz="2800" dirty="0">
                <a:latin typeface="Tahoma" charset="0"/>
              </a:rPr>
              <a:t> Continued The Unity </a:t>
            </a:r>
            <a:r>
              <a:rPr lang="en-US" altLang="x-none" sz="2800" dirty="0" smtClean="0">
                <a:latin typeface="Tahoma" charset="0"/>
              </a:rPr>
              <a:t>Call</a:t>
            </a:r>
          </a:p>
          <a:p>
            <a:pPr algn="ctr">
              <a:spcBef>
                <a:spcPct val="50000"/>
              </a:spcBef>
            </a:pPr>
            <a:r>
              <a:rPr lang="en-US" altLang="x-none" sz="2800" dirty="0" smtClean="0">
                <a:latin typeface="Tahoma" charset="0"/>
              </a:rPr>
              <a:t>12.1835, A.C.’s </a:t>
            </a:r>
            <a:r>
              <a:rPr lang="en-US" altLang="x-none" sz="2800" i="1" dirty="0" smtClean="0">
                <a:latin typeface="Tahoma" charset="0"/>
              </a:rPr>
              <a:t>Millennial Harbinger</a:t>
            </a:r>
            <a:r>
              <a:rPr lang="en-US" altLang="x-none" sz="2800" dirty="0" smtClean="0">
                <a:latin typeface="Tahoma" charset="0"/>
              </a:rPr>
              <a:t> listed 10 RM papers.</a:t>
            </a:r>
            <a:endParaRPr lang="en-US" altLang="x-none" sz="2800" dirty="0">
              <a:latin typeface="Tahoma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x-none">
                <a:latin typeface="Tahoma" charset="0"/>
              </a:rPr>
              <a:t>Some Highlights Over The Next Few Years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09600" y="2057400"/>
            <a:ext cx="79248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dirty="0">
                <a:latin typeface="Tahoma" charset="0"/>
              </a:rPr>
              <a:t>In 1835 The “Disciple’s Hymn Book” Is Distributed Bearing The Names Of B.W. Stone, Alexander Campbell, Walter Scott &amp; John T. </a:t>
            </a:r>
            <a:r>
              <a:rPr lang="en-US" altLang="x-none" dirty="0" smtClean="0">
                <a:latin typeface="Tahoma" charset="0"/>
              </a:rPr>
              <a:t>Johnson</a:t>
            </a:r>
          </a:p>
          <a:p>
            <a:pPr>
              <a:spcBef>
                <a:spcPct val="50000"/>
              </a:spcBef>
            </a:pPr>
            <a:r>
              <a:rPr lang="en-US" altLang="x-none" dirty="0" smtClean="0">
                <a:latin typeface="Tahoma" charset="0"/>
              </a:rPr>
              <a:t>1836 </a:t>
            </a:r>
            <a:r>
              <a:rPr lang="mr-IN" altLang="x-none" dirty="0" smtClean="0">
                <a:latin typeface="Tahoma" charset="0"/>
              </a:rPr>
              <a:t>–</a:t>
            </a:r>
            <a:r>
              <a:rPr lang="en-US" altLang="x-none" dirty="0" smtClean="0">
                <a:latin typeface="Tahoma" charset="0"/>
              </a:rPr>
              <a:t> A. Campbell publishes </a:t>
            </a:r>
            <a:r>
              <a:rPr lang="en-US" altLang="x-none" i="1" dirty="0" smtClean="0">
                <a:latin typeface="Tahoma" charset="0"/>
              </a:rPr>
              <a:t>The Christian System</a:t>
            </a:r>
            <a:endParaRPr lang="en-US" altLang="x-none" dirty="0">
              <a:latin typeface="Tahoma" charset="0"/>
            </a:endParaRPr>
          </a:p>
          <a:p>
            <a:pPr>
              <a:spcBef>
                <a:spcPct val="50000"/>
              </a:spcBef>
            </a:pPr>
            <a:r>
              <a:rPr lang="en-US" altLang="x-none" dirty="0">
                <a:latin typeface="Tahoma" charset="0"/>
              </a:rPr>
              <a:t>1836 – Bacon College Begins With Walter Scott As First </a:t>
            </a:r>
            <a:r>
              <a:rPr lang="en-US" altLang="x-none" dirty="0" smtClean="0">
                <a:latin typeface="Tahoma" charset="0"/>
              </a:rPr>
              <a:t>President (Seeds of University Of Kentucky </a:t>
            </a:r>
            <a:r>
              <a:rPr lang="mr-IN" altLang="x-none" dirty="0" smtClean="0">
                <a:latin typeface="Tahoma" charset="0"/>
              </a:rPr>
              <a:t>–</a:t>
            </a:r>
            <a:r>
              <a:rPr lang="en-US" altLang="x-none" dirty="0" smtClean="0">
                <a:latin typeface="Tahoma" charset="0"/>
              </a:rPr>
              <a:t> 1858)</a:t>
            </a:r>
            <a:endParaRPr lang="en-US" altLang="x-none" dirty="0">
              <a:latin typeface="Tahoma" charset="0"/>
            </a:endParaRPr>
          </a:p>
          <a:p>
            <a:pPr>
              <a:spcBef>
                <a:spcPct val="50000"/>
              </a:spcBef>
            </a:pPr>
            <a:r>
              <a:rPr lang="en-US" altLang="x-none" dirty="0" smtClean="0">
                <a:latin typeface="Tahoma" charset="0"/>
              </a:rPr>
              <a:t>1841 </a:t>
            </a:r>
            <a:r>
              <a:rPr lang="en-US" altLang="x-none" dirty="0">
                <a:latin typeface="Tahoma" charset="0"/>
              </a:rPr>
              <a:t>– Bethany College Begins</a:t>
            </a:r>
          </a:p>
          <a:p>
            <a:pPr>
              <a:spcBef>
                <a:spcPct val="50000"/>
              </a:spcBef>
            </a:pPr>
            <a:r>
              <a:rPr lang="en-US" altLang="x-none" dirty="0">
                <a:latin typeface="Tahoma" charset="0"/>
              </a:rPr>
              <a:t>1844 – Nov. 9, B.W. Stone Dies In Hannibal, </a:t>
            </a:r>
            <a:r>
              <a:rPr lang="en-US" altLang="x-none" dirty="0" smtClean="0">
                <a:latin typeface="Tahoma" charset="0"/>
              </a:rPr>
              <a:t>Missouri </a:t>
            </a:r>
            <a:endParaRPr lang="en-US" altLang="x-none" dirty="0">
              <a:latin typeface="Tahoma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98051"/>
            <a:ext cx="7772400" cy="1143000"/>
          </a:xfrm>
          <a:noFill/>
        </p:spPr>
        <p:txBody>
          <a:bodyPr lIns="90488" tIns="44450" rIns="90488" bIns="44450"/>
          <a:lstStyle/>
          <a:p>
            <a:pPr eaLnBrk="1" hangingPunct="1"/>
            <a:r>
              <a:rPr lang="en-US" dirty="0" smtClean="0">
                <a:latin typeface="Arial" charset="0"/>
              </a:rPr>
              <a:t>Missions Controversy</a:t>
            </a:r>
            <a:endParaRPr lang="en-US" dirty="0">
              <a:latin typeface="Arial" charset="0"/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792" y="1295400"/>
            <a:ext cx="8229600" cy="5562600"/>
          </a:xfrm>
          <a:noFill/>
        </p:spPr>
        <p:txBody>
          <a:bodyPr lIns="90488" tIns="44450" rIns="90488" bIns="44450"/>
          <a:lstStyle/>
          <a:p>
            <a:pPr eaLnBrk="1" hangingPunct="1"/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The Cooperation Meeting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.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  <a:p>
            <a:pPr lvl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1831-1832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Campbell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pub. series of 7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articles</a:t>
            </a:r>
            <a:br>
              <a:rPr lang="en-US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in </a:t>
            </a:r>
            <a:r>
              <a:rPr lang="en-US" u="sng" dirty="0">
                <a:latin typeface="Calibri" charset="0"/>
                <a:ea typeface="Calibri" charset="0"/>
                <a:cs typeface="Calibri" charset="0"/>
              </a:rPr>
              <a:t>Millennial Harbinger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on </a:t>
            </a:r>
            <a:r>
              <a:rPr lang="ja-JP" altLang="en-US" dirty="0">
                <a:latin typeface="Calibri" charset="0"/>
                <a:ea typeface="Calibri" charset="0"/>
                <a:cs typeface="Calibri" charset="0"/>
              </a:rPr>
              <a:t>“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The Cooperation of Churches.</a:t>
            </a:r>
            <a:r>
              <a:rPr lang="ja-JP" altLang="en-US" dirty="0">
                <a:latin typeface="Calibri" charset="0"/>
                <a:ea typeface="Calibri" charset="0"/>
                <a:cs typeface="Calibri" charset="0"/>
              </a:rPr>
              <a:t>”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lvl="2">
              <a:buSzPct val="75000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Believed world would never be evangelized unless churches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cooperated in some way.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lvl="2">
              <a:buSzPct val="75000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The 7 articles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were a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plea for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cooperation, but NOT organization, believing churches could work together without societies.</a:t>
            </a:r>
          </a:p>
          <a:p>
            <a:pPr lvl="2">
              <a:buSzPct val="75000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Some disagreed with any kind of cooperation, that it would lead to organization, like presidents, treasurers and secretaries, etc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.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492158" y="32065"/>
            <a:ext cx="1665585" cy="2465656"/>
            <a:chOff x="7492158" y="32065"/>
            <a:chExt cx="1665585" cy="2465656"/>
          </a:xfrm>
        </p:grpSpPr>
        <p:pic>
          <p:nvPicPr>
            <p:cNvPr id="5" name="Picture 4" descr="imgre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2158" y="32065"/>
              <a:ext cx="1665585" cy="225494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734761" y="2128389"/>
              <a:ext cx="11912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1788-1866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3610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384"/>
            <a:ext cx="6949868" cy="1143000"/>
          </a:xfrm>
          <a:noFill/>
        </p:spPr>
        <p:txBody>
          <a:bodyPr lIns="90488" tIns="44450" rIns="90488" bIns="44450"/>
          <a:lstStyle/>
          <a:p>
            <a:pPr eaLnBrk="1" hangingPunct="1"/>
            <a:r>
              <a:rPr lang="en-US" dirty="0">
                <a:latin typeface="Arial" charset="0"/>
              </a:rPr>
              <a:t>The </a:t>
            </a:r>
            <a:r>
              <a:rPr lang="en-US" dirty="0" smtClean="0">
                <a:latin typeface="Arial" charset="0"/>
              </a:rPr>
              <a:t>Bible Society</a:t>
            </a:r>
            <a:endParaRPr lang="en-US" dirty="0">
              <a:latin typeface="Arial" charset="0"/>
            </a:endParaRP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0" y="1450731"/>
            <a:ext cx="8047915" cy="4797133"/>
          </a:xfrm>
          <a:noFill/>
        </p:spPr>
        <p:txBody>
          <a:bodyPr lIns="90488" tIns="44450" rIns="90488" bIns="44450">
            <a:normAutofit fontScale="92500"/>
          </a:bodyPr>
          <a:lstStyle/>
          <a:p>
            <a:pPr eaLnBrk="1" hangingPunct="1"/>
            <a:r>
              <a:rPr lang="en-US" dirty="0" smtClean="0">
                <a:latin typeface="Arial" charset="0"/>
              </a:rPr>
              <a:t>1845 - 1st </a:t>
            </a:r>
            <a:r>
              <a:rPr lang="en-US" dirty="0">
                <a:latin typeface="Arial" charset="0"/>
              </a:rPr>
              <a:t>brotherhood </a:t>
            </a:r>
            <a:r>
              <a:rPr lang="en-US" dirty="0" smtClean="0">
                <a:latin typeface="Arial" charset="0"/>
              </a:rPr>
              <a:t>organization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—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American </a:t>
            </a:r>
            <a:r>
              <a:rPr lang="en-US" dirty="0">
                <a:latin typeface="Arial" charset="0"/>
              </a:rPr>
              <a:t>Christian Bible Society, </a:t>
            </a:r>
            <a:r>
              <a:rPr lang="en-US" dirty="0" smtClean="0">
                <a:latin typeface="Arial" charset="0"/>
              </a:rPr>
              <a:t/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Cincinnati, Ohio</a:t>
            </a:r>
            <a:endParaRPr lang="en-US" dirty="0">
              <a:latin typeface="Arial" charset="0"/>
            </a:endParaRPr>
          </a:p>
          <a:p>
            <a:pPr lvl="1" eaLnBrk="1" hangingPunct="1">
              <a:buSzPct val="75000"/>
            </a:pPr>
            <a:r>
              <a:rPr lang="en-US" dirty="0">
                <a:latin typeface="Arial" charset="0"/>
                <a:ea typeface="ＭＳ Ｐゴシック" charset="0"/>
              </a:rPr>
              <a:t>D. S. Burnet, Cincinnati, took lead.</a:t>
            </a:r>
          </a:p>
          <a:p>
            <a:pPr lvl="1" eaLnBrk="1" hangingPunct="1">
              <a:buSzPct val="75000"/>
            </a:pPr>
            <a:r>
              <a:rPr lang="en-US" dirty="0">
                <a:latin typeface="Arial" charset="0"/>
                <a:ea typeface="ＭＳ Ｐゴシック" charset="0"/>
              </a:rPr>
              <a:t>Purpose: </a:t>
            </a:r>
            <a:r>
              <a:rPr lang="ja-JP" altLang="en-US" dirty="0" smtClean="0">
                <a:latin typeface="Arial" charset="0"/>
                <a:ea typeface="ＭＳ Ｐゴシック" charset="0"/>
              </a:rPr>
              <a:t>“</a:t>
            </a:r>
            <a:r>
              <a:rPr lang="en-US" dirty="0">
                <a:latin typeface="Arial" charset="0"/>
                <a:ea typeface="ＭＳ Ｐゴシック" charset="0"/>
              </a:rPr>
              <a:t>to aid in the distribution of the Sacred Scriptures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r>
              <a:rPr lang="en-US" dirty="0">
                <a:latin typeface="Arial" charset="0"/>
                <a:ea typeface="ＭＳ Ｐゴシック" charset="0"/>
              </a:rPr>
              <a:t> throughout the world</a:t>
            </a:r>
            <a:r>
              <a:rPr lang="en-US" dirty="0" smtClean="0">
                <a:latin typeface="Arial" charset="0"/>
                <a:ea typeface="ＭＳ Ｐゴシック" charset="0"/>
              </a:rPr>
              <a:t>.</a:t>
            </a:r>
            <a:r>
              <a:rPr lang="en-US" sz="1500" dirty="0" smtClean="0">
                <a:latin typeface="Arial" charset="0"/>
                <a:ea typeface="ＭＳ Ｐゴシック" charset="0"/>
              </a:rPr>
              <a:t> </a:t>
            </a:r>
            <a:br>
              <a:rPr lang="en-US" sz="1500" dirty="0" smtClean="0">
                <a:latin typeface="Arial" charset="0"/>
                <a:ea typeface="ＭＳ Ｐゴシック" charset="0"/>
              </a:rPr>
            </a:br>
            <a:r>
              <a:rPr lang="en-US" sz="1500" dirty="0" smtClean="0">
                <a:latin typeface="Arial" charset="0"/>
                <a:ea typeface="ＭＳ Ｐゴシック" charset="0"/>
              </a:rPr>
              <a:t>		</a:t>
            </a:r>
            <a:r>
              <a:rPr lang="en-US" sz="1500" dirty="0">
                <a:latin typeface="Arial" charset="0"/>
                <a:ea typeface="ＭＳ Ｐゴシック" charset="0"/>
              </a:rPr>
              <a:t>	</a:t>
            </a:r>
            <a:r>
              <a:rPr lang="en-US" sz="1500" dirty="0" smtClean="0">
                <a:latin typeface="Arial" charset="0"/>
                <a:ea typeface="ＭＳ Ｐゴシック" charset="0"/>
              </a:rPr>
              <a:t>		-(Christian Review – 1845, page 80)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 eaLnBrk="1" hangingPunct="1">
              <a:buSzPct val="75000"/>
            </a:pPr>
            <a:r>
              <a:rPr lang="en-US" dirty="0">
                <a:latin typeface="Arial" charset="0"/>
                <a:ea typeface="ＭＳ Ｐゴシック" charset="0"/>
              </a:rPr>
              <a:t>Constitution (Burnet) called for officers, an annual meeting, and auxiliary societies.</a:t>
            </a:r>
          </a:p>
          <a:p>
            <a:pPr lvl="1" eaLnBrk="1" hangingPunct="1">
              <a:buSzPct val="75000"/>
            </a:pPr>
            <a:r>
              <a:rPr lang="en-US" dirty="0">
                <a:latin typeface="Arial" charset="0"/>
                <a:ea typeface="ＭＳ Ｐゴシック" charset="0"/>
              </a:rPr>
              <a:t>Burnet, the president, called it a </a:t>
            </a:r>
            <a:r>
              <a:rPr lang="ja-JP" altLang="en-US" dirty="0">
                <a:latin typeface="Arial" charset="0"/>
                <a:ea typeface="ＭＳ Ｐゴシック" charset="0"/>
              </a:rPr>
              <a:t>“</a:t>
            </a:r>
            <a:r>
              <a:rPr lang="en-US" dirty="0">
                <a:latin typeface="Arial" charset="0"/>
                <a:ea typeface="ＭＳ Ｐゴシック" charset="0"/>
              </a:rPr>
              <a:t>holy cause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r>
              <a:rPr lang="en-US" dirty="0">
                <a:latin typeface="Arial" charset="0"/>
                <a:ea typeface="ＭＳ Ｐゴシック" charset="0"/>
              </a:rPr>
              <a:t> which should </a:t>
            </a:r>
            <a:r>
              <a:rPr lang="ja-JP" altLang="en-US" dirty="0">
                <a:latin typeface="Arial" charset="0"/>
                <a:ea typeface="ＭＳ Ｐゴシック" charset="0"/>
              </a:rPr>
              <a:t>“</a:t>
            </a:r>
            <a:r>
              <a:rPr lang="en-US" dirty="0">
                <a:latin typeface="Arial" charset="0"/>
                <a:ea typeface="ＭＳ Ｐゴシック" charset="0"/>
              </a:rPr>
              <a:t>enlist all our affections.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721536" y="0"/>
            <a:ext cx="2414527" cy="3340374"/>
            <a:chOff x="6721536" y="0"/>
            <a:chExt cx="2414527" cy="3340374"/>
          </a:xfrm>
        </p:grpSpPr>
        <p:pic>
          <p:nvPicPr>
            <p:cNvPr id="4" name="Picture 4" descr="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1536" y="0"/>
              <a:ext cx="2414527" cy="2816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7192475" y="2694043"/>
              <a:ext cx="144229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D. S. Burnet</a:t>
              </a:r>
            </a:p>
            <a:p>
              <a:pPr eaLnBrk="1" hangingPunct="1"/>
              <a:r>
                <a:rPr lang="en-US" sz="1800" dirty="0"/>
                <a:t>(1808-1867)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021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478397" cy="857250"/>
          </a:xfrm>
          <a:noFill/>
        </p:spPr>
        <p:txBody>
          <a:bodyPr lIns="90488" tIns="44450" rIns="90488" bIns="44450"/>
          <a:lstStyle/>
          <a:p>
            <a:pPr eaLnBrk="1" hangingPunct="1"/>
            <a:r>
              <a:rPr lang="en-US" dirty="0">
                <a:latin typeface="Arial" charset="0"/>
              </a:rPr>
              <a:t>The Missionary Society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3301" y="1476040"/>
            <a:ext cx="7772400" cy="5381959"/>
          </a:xfrm>
          <a:noFill/>
        </p:spPr>
        <p:txBody>
          <a:bodyPr lIns="90488" tIns="44450" rIns="90488" bIns="44450">
            <a:normAutofit lnSpcReduction="10000"/>
          </a:bodyPr>
          <a:lstStyle/>
          <a:p>
            <a:pPr eaLnBrk="1" hangingPunct="1"/>
            <a:r>
              <a:rPr lang="en-US" dirty="0" smtClean="0">
                <a:latin typeface="Arial" charset="0"/>
              </a:rPr>
              <a:t>Bible Society </a:t>
            </a:r>
            <a:r>
              <a:rPr lang="en-US" dirty="0">
                <a:latin typeface="Arial" charset="0"/>
              </a:rPr>
              <a:t>got support from most </a:t>
            </a:r>
            <a:r>
              <a:rPr lang="en-US" dirty="0" smtClean="0">
                <a:latin typeface="Arial" charset="0"/>
              </a:rPr>
              <a:t/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periodicals</a:t>
            </a:r>
            <a:r>
              <a:rPr lang="en-US" dirty="0">
                <a:latin typeface="Arial" charset="0"/>
              </a:rPr>
              <a:t>, but </a:t>
            </a:r>
            <a:r>
              <a:rPr lang="en-US" dirty="0" smtClean="0">
                <a:latin typeface="Arial" charset="0"/>
              </a:rPr>
              <a:t>Campbell 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opposed </a:t>
            </a:r>
            <a:r>
              <a:rPr lang="en-US" dirty="0">
                <a:latin typeface="Arial" charset="0"/>
              </a:rPr>
              <a:t>it </a:t>
            </a:r>
            <a:r>
              <a:rPr lang="en-US" dirty="0" smtClean="0">
                <a:latin typeface="Arial" charset="0"/>
              </a:rPr>
              <a:t>in </a:t>
            </a:r>
            <a:r>
              <a:rPr lang="en-US" dirty="0">
                <a:latin typeface="Arial" charset="0"/>
              </a:rPr>
              <a:t>the </a:t>
            </a:r>
            <a:r>
              <a:rPr lang="en-US" i="1" dirty="0">
                <a:latin typeface="Arial" charset="0"/>
              </a:rPr>
              <a:t>MH</a:t>
            </a:r>
            <a:r>
              <a:rPr lang="en-US" dirty="0">
                <a:latin typeface="Arial" charset="0"/>
              </a:rPr>
              <a:t>.</a:t>
            </a:r>
          </a:p>
          <a:p>
            <a:pPr lvl="1" eaLnBrk="1" hangingPunct="1">
              <a:buSzPct val="75000"/>
            </a:pPr>
            <a:r>
              <a:rPr lang="en-US" dirty="0">
                <a:latin typeface="Arial" charset="0"/>
                <a:ea typeface="ＭＳ Ｐゴシック" charset="0"/>
              </a:rPr>
              <a:t>Reason:  Was organized by a few Cincinnati brethren rather than a general convention.</a:t>
            </a:r>
          </a:p>
          <a:p>
            <a:pPr lvl="1" eaLnBrk="1" hangingPunct="1">
              <a:buSzPct val="75000"/>
            </a:pPr>
            <a:r>
              <a:rPr lang="en-US" dirty="0">
                <a:latin typeface="Arial" charset="0"/>
                <a:ea typeface="ＭＳ Ｐゴシック" charset="0"/>
              </a:rPr>
              <a:t>Arthur </a:t>
            </a:r>
            <a:r>
              <a:rPr lang="en-US" dirty="0" err="1">
                <a:latin typeface="Arial" charset="0"/>
                <a:ea typeface="ＭＳ Ｐゴシック" charset="0"/>
              </a:rPr>
              <a:t>Crihfield</a:t>
            </a:r>
            <a:r>
              <a:rPr lang="en-US" dirty="0">
                <a:latin typeface="Arial" charset="0"/>
                <a:ea typeface="ＭＳ Ｐゴシック" charset="0"/>
              </a:rPr>
              <a:t> later said that if it </a:t>
            </a:r>
            <a:r>
              <a:rPr lang="ja-JP" altLang="en-US" dirty="0">
                <a:latin typeface="Arial" charset="0"/>
                <a:ea typeface="ＭＳ Ｐゴシック" charset="0"/>
              </a:rPr>
              <a:t>“</a:t>
            </a:r>
            <a:r>
              <a:rPr lang="en-US" dirty="0">
                <a:latin typeface="Arial" charset="0"/>
                <a:ea typeface="ＭＳ Ｐゴシック" charset="0"/>
              </a:rPr>
              <a:t>had commenced at Bethany,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 smtClean="0">
                <a:latin typeface="Arial" charset="0"/>
                <a:ea typeface="ＭＳ Ｐゴシック" charset="0"/>
              </a:rPr>
              <a:t>Campbell </a:t>
            </a:r>
            <a:r>
              <a:rPr lang="en-US" dirty="0">
                <a:latin typeface="Arial" charset="0"/>
                <a:ea typeface="ＭＳ Ｐゴシック" charset="0"/>
              </a:rPr>
              <a:t>would not have opposed.</a:t>
            </a:r>
          </a:p>
          <a:p>
            <a:pPr lvl="1" eaLnBrk="1" hangingPunct="1">
              <a:buSzPct val="75000"/>
            </a:pPr>
            <a:r>
              <a:rPr lang="en-US" dirty="0" smtClean="0">
                <a:latin typeface="Arial" charset="0"/>
                <a:ea typeface="ＭＳ Ｐゴシック" charset="0"/>
              </a:rPr>
              <a:t>There was controversy </a:t>
            </a:r>
            <a:r>
              <a:rPr lang="en-US" dirty="0">
                <a:latin typeface="Arial" charset="0"/>
                <a:ea typeface="ＭＳ Ｐゴシック" charset="0"/>
              </a:rPr>
              <a:t>among periodicals.</a:t>
            </a:r>
          </a:p>
          <a:p>
            <a:pPr lvl="1" eaLnBrk="1" hangingPunct="1">
              <a:buSzPct val="75000"/>
            </a:pPr>
            <a:r>
              <a:rPr lang="en-US" dirty="0" smtClean="0">
                <a:latin typeface="Arial" charset="0"/>
                <a:ea typeface="ＭＳ Ｐゴシック" charset="0"/>
              </a:rPr>
              <a:t>Campbell </a:t>
            </a:r>
            <a:r>
              <a:rPr lang="en-US" dirty="0">
                <a:latin typeface="Arial" charset="0"/>
                <a:ea typeface="ＭＳ Ｐゴシック" charset="0"/>
              </a:rPr>
              <a:t>and </a:t>
            </a:r>
            <a:r>
              <a:rPr lang="en-US" dirty="0" smtClean="0">
                <a:latin typeface="Arial" charset="0"/>
                <a:ea typeface="ＭＳ Ｐゴシック" charset="0"/>
              </a:rPr>
              <a:t>Burnett were </a:t>
            </a:r>
            <a:r>
              <a:rPr lang="en-US" dirty="0">
                <a:latin typeface="Arial" charset="0"/>
                <a:ea typeface="ＭＳ Ｐゴシック" charset="0"/>
              </a:rPr>
              <a:t>friends, but </a:t>
            </a:r>
            <a:r>
              <a:rPr lang="en-US" dirty="0" smtClean="0">
                <a:latin typeface="Arial" charset="0"/>
                <a:ea typeface="ＭＳ Ｐゴシック" charset="0"/>
              </a:rPr>
              <a:t>Campbell </a:t>
            </a:r>
            <a:r>
              <a:rPr lang="en-US" dirty="0">
                <a:latin typeface="Arial" charset="0"/>
                <a:ea typeface="ＭＳ Ｐゴシック" charset="0"/>
              </a:rPr>
              <a:t>did not relent in opposition.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492158" y="32065"/>
            <a:ext cx="1665585" cy="2474179"/>
            <a:chOff x="7492158" y="32065"/>
            <a:chExt cx="1665585" cy="2474179"/>
          </a:xfrm>
        </p:grpSpPr>
        <p:pic>
          <p:nvPicPr>
            <p:cNvPr id="5" name="Picture 4" descr="imgre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2158" y="32065"/>
              <a:ext cx="1665585" cy="225494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734761" y="2136912"/>
              <a:ext cx="11912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1788-1866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1366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5570</TotalTime>
  <Words>1091</Words>
  <Application>Microsoft Macintosh PowerPoint</Application>
  <PresentationFormat>On-screen Show (4:3)</PresentationFormat>
  <Paragraphs>173</Paragraphs>
  <Slides>32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ＭＳ Ｐゴシック</vt:lpstr>
      <vt:lpstr>Tahoma</vt:lpstr>
      <vt:lpstr>Times New Roman</vt:lpstr>
      <vt:lpstr>Default Design</vt:lpstr>
      <vt:lpstr>www.TheRestorationMovement.com</vt:lpstr>
      <vt:lpstr>Restoration: Unity &amp; Division  (1832–1900)</vt:lpstr>
      <vt:lpstr>Growth And Departures</vt:lpstr>
      <vt:lpstr>The Good New Spreads</vt:lpstr>
      <vt:lpstr>The Printing Press  Contributed To Union</vt:lpstr>
      <vt:lpstr>Some Highlights Over The Next Few Years</vt:lpstr>
      <vt:lpstr>Missions Controversy</vt:lpstr>
      <vt:lpstr>The Bible Society</vt:lpstr>
      <vt:lpstr>The Missionary Society</vt:lpstr>
      <vt:lpstr>American Christian  Missionary Society</vt:lpstr>
      <vt:lpstr>American Christian Missionary Society</vt:lpstr>
      <vt:lpstr>ACMS</vt:lpstr>
      <vt:lpstr>The First Work Of The ACMS</vt:lpstr>
      <vt:lpstr>Reaction To ACMS Came Quickly</vt:lpstr>
      <vt:lpstr>Tolbert Fanning’s Reaction</vt:lpstr>
      <vt:lpstr>ACMS – Continual Development</vt:lpstr>
      <vt:lpstr>Further Mission Organization</vt:lpstr>
      <vt:lpstr>The Incident At Midway, Kentucky</vt:lpstr>
      <vt:lpstr>Early Controversy Over Music</vt:lpstr>
      <vt:lpstr>Benjamin Franklin’s  Opposition</vt:lpstr>
      <vt:lpstr>Controversy Over Music</vt:lpstr>
      <vt:lpstr>March, 1864 Lard’s Quarterly</vt:lpstr>
      <vt:lpstr>1881, Apostolic Times</vt:lpstr>
      <vt:lpstr>Prevalence Of IM Use</vt:lpstr>
      <vt:lpstr>“The Cathedral” 1872 Central Christian, Cincinnati, Ohio</vt:lpstr>
      <vt:lpstr>The Church During The Civil War</vt:lpstr>
      <vt:lpstr>After The Civil War</vt:lpstr>
      <vt:lpstr>Theological Liberalism</vt:lpstr>
      <vt:lpstr>The Firm Foundation - 1884</vt:lpstr>
      <vt:lpstr>Sand Creek Meeting</vt:lpstr>
      <vt:lpstr>Breakdown Of Movement</vt:lpstr>
      <vt:lpstr>Seven Signs That Brought Separation</vt:lpstr>
    </vt:vector>
  </TitlesOfParts>
  <Company> 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Growth And Departures</dc:title>
  <dc:creator>Scott Harp</dc:creator>
  <cp:lastModifiedBy>Scott Harp</cp:lastModifiedBy>
  <cp:revision>55</cp:revision>
  <dcterms:created xsi:type="dcterms:W3CDTF">2003-08-27T19:25:38Z</dcterms:created>
  <dcterms:modified xsi:type="dcterms:W3CDTF">2017-08-21T08:51:16Z</dcterms:modified>
</cp:coreProperties>
</file>